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7"/>
  </p:notesMasterIdLst>
  <p:sldIdLst>
    <p:sldId id="256" r:id="rId2"/>
    <p:sldId id="269" r:id="rId3"/>
    <p:sldId id="268" r:id="rId4"/>
    <p:sldId id="265" r:id="rId5"/>
    <p:sldId id="270" r:id="rId6"/>
    <p:sldId id="259" r:id="rId7"/>
    <p:sldId id="262" r:id="rId8"/>
    <p:sldId id="263" r:id="rId9"/>
    <p:sldId id="257" r:id="rId10"/>
    <p:sldId id="266" r:id="rId11"/>
    <p:sldId id="273" r:id="rId12"/>
    <p:sldId id="272" r:id="rId13"/>
    <p:sldId id="274" r:id="rId14"/>
    <p:sldId id="275" r:id="rId15"/>
    <p:sldId id="27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1"/>
    <p:restoredTop sz="77778"/>
  </p:normalViewPr>
  <p:slideViewPr>
    <p:cSldViewPr snapToGrid="0" snapToObjects="1">
      <p:cViewPr>
        <p:scale>
          <a:sx n="71" d="100"/>
          <a:sy n="71" d="100"/>
        </p:scale>
        <p:origin x="2472" y="3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BF000B-8343-8344-B301-4904085B8938}" type="datetimeFigureOut">
              <a:rPr lang="en-US" smtClean="0"/>
              <a:t>3/31/17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831250-2DE6-A445-9535-62789A448C49}" type="slidenum">
              <a:rPr lang="en-US" smtClean="0"/>
              <a:t>‹#›</a:t>
            </a:fld>
            <a:endParaRPr lang="en-US"/>
          </a:p>
        </p:txBody>
      </p:sp>
    </p:spTree>
    <p:extLst>
      <p:ext uri="{BB962C8B-B14F-4D97-AF65-F5344CB8AC3E}">
        <p14:creationId xmlns:p14="http://schemas.microsoft.com/office/powerpoint/2010/main" val="689816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dirty="0" smtClean="0">
                <a:latin typeface="+mn-lt"/>
              </a:rPr>
              <a:t>Welcome to the Middle School Math Partnership</a:t>
            </a:r>
            <a:br>
              <a:rPr lang="en-US" sz="1200" dirty="0" smtClean="0">
                <a:latin typeface="+mn-lt"/>
              </a:rPr>
            </a:br>
            <a:r>
              <a:rPr lang="en-US" sz="1200" dirty="0" smtClean="0">
                <a:latin typeface="+mn-lt"/>
              </a:rPr>
              <a:t>Friday,  June 24</a:t>
            </a:r>
            <a:r>
              <a:rPr lang="en-US" sz="1200" baseline="30000" dirty="0" smtClean="0">
                <a:latin typeface="+mn-lt"/>
              </a:rPr>
              <a:t>th</a:t>
            </a:r>
            <a:r>
              <a:rPr lang="en-US" sz="1200" dirty="0" smtClean="0">
                <a:latin typeface="+mn-lt"/>
              </a:rPr>
              <a:t>, 2016</a:t>
            </a:r>
          </a:p>
          <a:p>
            <a:endParaRPr lang="en-US" sz="1200"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Please be seated and ready to go at your school table at 9:30 am.</a:t>
            </a:r>
          </a:p>
          <a:p>
            <a:endParaRPr lang="en-US" sz="1200" dirty="0" smtClean="0">
              <a:latin typeface="+mn-lt"/>
            </a:endParaRPr>
          </a:p>
          <a:p>
            <a:endParaRPr lang="en-US" sz="1200"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1</a:t>
            </a:fld>
            <a:endParaRPr lang="en-US"/>
          </a:p>
        </p:txBody>
      </p:sp>
    </p:spTree>
    <p:extLst>
      <p:ext uri="{BB962C8B-B14F-4D97-AF65-F5344CB8AC3E}">
        <p14:creationId xmlns:p14="http://schemas.microsoft.com/office/powerpoint/2010/main" val="794846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Read </a:t>
            </a:r>
            <a:r>
              <a:rPr lang="en-US" sz="1200" i="1" dirty="0" smtClean="0"/>
              <a:t>Equitable Strategies</a:t>
            </a:r>
            <a:r>
              <a:rPr lang="en-US" sz="1200" dirty="0" smtClean="0"/>
              <a:t> section of Mathematical Mindsets, beginning on page 102.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Individually read and make</a:t>
            </a:r>
            <a:r>
              <a:rPr lang="en-US" sz="1200" baseline="0" dirty="0" smtClean="0"/>
              <a:t> notes on equitable strategies.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Discuss strategies within </a:t>
            </a:r>
            <a:r>
              <a:rPr lang="en-US" sz="1200" baseline="0" dirty="0" err="1" smtClean="0"/>
              <a:t>Boaler</a:t>
            </a:r>
            <a:r>
              <a:rPr lang="en-US" sz="1200" baseline="0" dirty="0" smtClean="0"/>
              <a:t> (as well as from Mindset resources) to come up with ideas to implement in your schools to ensure you start the year with a building and classroom culture conducive to learning.  </a:t>
            </a:r>
          </a:p>
          <a:p>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10</a:t>
            </a:fld>
            <a:endParaRPr lang="en-US"/>
          </a:p>
        </p:txBody>
      </p:sp>
    </p:spTree>
    <p:extLst>
      <p:ext uri="{BB962C8B-B14F-4D97-AF65-F5344CB8AC3E}">
        <p14:creationId xmlns:p14="http://schemas.microsoft.com/office/powerpoint/2010/main" val="684863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Share building and classroom strategies you intend to implement</a:t>
            </a:r>
          </a:p>
          <a:p>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11</a:t>
            </a:fld>
            <a:endParaRPr lang="en-US"/>
          </a:p>
        </p:txBody>
      </p:sp>
    </p:spTree>
    <p:extLst>
      <p:ext uri="{BB962C8B-B14F-4D97-AF65-F5344CB8AC3E}">
        <p14:creationId xmlns:p14="http://schemas.microsoft.com/office/powerpoint/2010/main" val="174864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Learning Target: How </a:t>
            </a:r>
            <a:r>
              <a:rPr lang="en-US" sz="1200" dirty="0" smtClean="0"/>
              <a:t>can we engage </a:t>
            </a:r>
            <a:r>
              <a:rPr lang="en-US" sz="1200" i="1" dirty="0" smtClean="0"/>
              <a:t>all</a:t>
            </a:r>
            <a:r>
              <a:rPr lang="en-US" sz="1200" dirty="0" smtClean="0"/>
              <a:t> students with group work?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Success Criteria: I </a:t>
            </a:r>
            <a:r>
              <a:rPr lang="en-US" sz="1200" dirty="0" smtClean="0"/>
              <a:t>can plan group work that will engage </a:t>
            </a:r>
            <a:r>
              <a:rPr lang="en-US" sz="1200" i="1" dirty="0" smtClean="0"/>
              <a:t>all</a:t>
            </a:r>
            <a:r>
              <a:rPr lang="en-US" sz="1200" dirty="0" smtClean="0"/>
              <a:t> students in rich discussions.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13</a:t>
            </a:fld>
            <a:endParaRPr lang="en-US"/>
          </a:p>
        </p:txBody>
      </p:sp>
    </p:spTree>
    <p:extLst>
      <p:ext uri="{BB962C8B-B14F-4D97-AF65-F5344CB8AC3E}">
        <p14:creationId xmlns:p14="http://schemas.microsoft.com/office/powerpoint/2010/main" val="1648016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Read and discuss strategies you currently use as well as ideas from the reading.</a:t>
            </a:r>
          </a:p>
          <a:p>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14</a:t>
            </a:fld>
            <a:endParaRPr lang="en-US"/>
          </a:p>
        </p:txBody>
      </p:sp>
    </p:spTree>
    <p:extLst>
      <p:ext uri="{BB962C8B-B14F-4D97-AF65-F5344CB8AC3E}">
        <p14:creationId xmlns:p14="http://schemas.microsoft.com/office/powerpoint/2010/main" val="283056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Action Plans</a:t>
            </a:r>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15</a:t>
            </a:fld>
            <a:endParaRPr lang="en-US"/>
          </a:p>
        </p:txBody>
      </p:sp>
    </p:spTree>
    <p:extLst>
      <p:ext uri="{BB962C8B-B14F-4D97-AF65-F5344CB8AC3E}">
        <p14:creationId xmlns:p14="http://schemas.microsoft.com/office/powerpoint/2010/main" val="913746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school groups, principals and teachers discuss questions below.</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What support or resources would help you effectively implement some of the ideas we’ve surfaced in M2P?</a:t>
            </a:r>
          </a:p>
          <a:p>
            <a:r>
              <a:rPr lang="en-US" sz="1200" kern="1200" dirty="0" smtClean="0">
                <a:solidFill>
                  <a:schemeClr val="tx1"/>
                </a:solidFill>
                <a:effectLst/>
                <a:latin typeface="+mn-lt"/>
                <a:ea typeface="+mn-ea"/>
                <a:cs typeface="+mn-cs"/>
              </a:rPr>
              <a:t>What have we read, talked about, interacted with, done that you think is important for your principal to be aware of? </a:t>
            </a:r>
          </a:p>
          <a:p>
            <a:r>
              <a:rPr lang="en-US" sz="1200" kern="1200" dirty="0" smtClean="0">
                <a:solidFill>
                  <a:schemeClr val="tx1"/>
                </a:solidFill>
                <a:effectLst/>
                <a:latin typeface="+mn-lt"/>
                <a:ea typeface="+mn-ea"/>
                <a:cs typeface="+mn-cs"/>
              </a:rPr>
              <a:t>How can your principal help support your PLC and/ or your ability to implement studio days next year?</a:t>
            </a:r>
          </a:p>
          <a:p>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2</a:t>
            </a:fld>
            <a:endParaRPr lang="en-US"/>
          </a:p>
        </p:txBody>
      </p:sp>
    </p:spTree>
    <p:extLst>
      <p:ext uri="{BB962C8B-B14F-4D97-AF65-F5344CB8AC3E}">
        <p14:creationId xmlns:p14="http://schemas.microsoft.com/office/powerpoint/2010/main" val="1788631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Participants finish discussing support</a:t>
            </a:r>
            <a:r>
              <a:rPr lang="en-US" baseline="0" dirty="0" smtClean="0"/>
              <a:t> prompts and are ready to move on as a group after break.</a:t>
            </a:r>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3</a:t>
            </a:fld>
            <a:endParaRPr lang="en-US"/>
          </a:p>
        </p:txBody>
      </p:sp>
    </p:spTree>
    <p:extLst>
      <p:ext uri="{BB962C8B-B14F-4D97-AF65-F5344CB8AC3E}">
        <p14:creationId xmlns:p14="http://schemas.microsoft.com/office/powerpoint/2010/main" val="557308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1126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Helvetica" charset="0"/>
                <a:ea typeface="ＭＳ Ｐゴシック" charset="-128"/>
                <a:sym typeface="Helvetica" charset="0"/>
              </a:rPr>
              <a:t>M2P overarching goals</a:t>
            </a:r>
          </a:p>
          <a:p>
            <a:pPr eaLnBrk="1" hangingPunct="1"/>
            <a:r>
              <a:rPr lang="en-US" altLang="en-US">
                <a:latin typeface="Helvetica" charset="0"/>
                <a:ea typeface="ＭＳ Ｐゴシック" charset="-128"/>
                <a:sym typeface="Helvetica" charset="0"/>
              </a:rPr>
              <a:t>Increase teachers</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 content and pedagogical content knowledge of mathematics</a:t>
            </a:r>
          </a:p>
          <a:p>
            <a:pPr eaLnBrk="1" hangingPunct="1"/>
            <a:r>
              <a:rPr lang="en-US" altLang="en-US">
                <a:latin typeface="Helvetica" charset="0"/>
                <a:ea typeface="ＭＳ Ｐゴシック" charset="-128"/>
                <a:sym typeface="Helvetica" charset="0"/>
              </a:rPr>
              <a:t>Increase students</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 achievement in mathematics</a:t>
            </a:r>
          </a:p>
          <a:p>
            <a:pPr eaLnBrk="1" hangingPunct="1"/>
            <a:endParaRPr lang="en-US" altLang="en-US">
              <a:latin typeface="Helvetica" charset="0"/>
              <a:ea typeface="ＭＳ Ｐゴシック" charset="-128"/>
              <a:sym typeface="Helvetica" charset="0"/>
            </a:endParaRPr>
          </a:p>
          <a:p>
            <a:pPr eaLnBrk="1" hangingPunct="1"/>
            <a:r>
              <a:rPr lang="en-US" altLang="en-US">
                <a:latin typeface="Helvetica" charset="0"/>
                <a:ea typeface="ＭＳ Ｐゴシック" charset="-128"/>
                <a:sym typeface="Helvetica" charset="0"/>
              </a:rPr>
              <a:t>Our goal over the duration of the grant, now likely to end in August 2017.</a:t>
            </a:r>
          </a:p>
        </p:txBody>
      </p:sp>
    </p:spTree>
    <p:extLst>
      <p:ext uri="{BB962C8B-B14F-4D97-AF65-F5344CB8AC3E}">
        <p14:creationId xmlns:p14="http://schemas.microsoft.com/office/powerpoint/2010/main" val="647135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Rot="1" noChangeAspect="1" noChangeArrowheads="1" noTextEdit="1"/>
          </p:cNvSpPr>
          <p:nvPr>
            <p:ph type="sldImg"/>
          </p:nvPr>
        </p:nvSpPr>
        <p:spPr>
          <a:xfrm>
            <a:off x="1371600" y="1143000"/>
            <a:ext cx="4114800" cy="3086100"/>
          </a:xfrm>
          <a:ln/>
        </p:spPr>
      </p:sp>
      <p:sp>
        <p:nvSpPr>
          <p:cNvPr id="1741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a:r>
              <a:rPr lang="en-US" altLang="en-US" b="1">
                <a:ea typeface="ＭＳ Ｐゴシック" charset="-128"/>
              </a:rPr>
              <a:t>Summer academy goals:</a:t>
            </a:r>
          </a:p>
          <a:p>
            <a:pPr eaLnBrk="1"/>
            <a:r>
              <a:rPr lang="en-US" altLang="en-US" b="1">
                <a:solidFill>
                  <a:srgbClr val="FFFFFF"/>
                </a:solidFill>
                <a:latin typeface="Calibri" charset="0"/>
                <a:ea typeface="ＭＳ Ｐゴシック" charset="-128"/>
                <a:sym typeface="Helvetica Neue" charset="0"/>
              </a:rPr>
              <a:t>Deepen conceptual understanding of equivalent expressions and equations through rich tasks focused on sense-making.</a:t>
            </a:r>
            <a:br>
              <a:rPr lang="en-US" altLang="en-US" b="1">
                <a:solidFill>
                  <a:srgbClr val="FFFFFF"/>
                </a:solidFill>
                <a:latin typeface="Calibri" charset="0"/>
                <a:ea typeface="ＭＳ Ｐゴシック" charset="-128"/>
                <a:sym typeface="Helvetica Neue" charset="0"/>
              </a:rPr>
            </a:br>
            <a:r>
              <a:rPr lang="en-US" altLang="en-US" b="1">
                <a:solidFill>
                  <a:srgbClr val="FFFFFF"/>
                </a:solidFill>
                <a:latin typeface="Calibri" charset="0"/>
                <a:ea typeface="ＭＳ Ｐゴシック" charset="-128"/>
                <a:sym typeface="Helvetica Neue" charset="0"/>
              </a:rPr>
              <a:t>Deepen understanding of an effective math lesson as a framework to organize elements of student-centered math instruction.</a:t>
            </a:r>
            <a:endParaRPr lang="en-US" altLang="en-US" b="1">
              <a:ea typeface="ＭＳ Ｐゴシック" charset="-128"/>
            </a:endParaRPr>
          </a:p>
          <a:p>
            <a:pPr eaLnBrk="1"/>
            <a:endParaRPr lang="en-US" altLang="en-US" b="1">
              <a:ea typeface="ＭＳ Ｐゴシック" charset="-128"/>
            </a:endParaRPr>
          </a:p>
          <a:p>
            <a:pPr eaLnBrk="1"/>
            <a:r>
              <a:rPr lang="en-US" altLang="en-US">
                <a:ea typeface="ＭＳ Ｐゴシック" charset="-128"/>
              </a:rPr>
              <a:t>Photo Credit:</a:t>
            </a:r>
          </a:p>
          <a:p>
            <a:pPr eaLnBrk="1"/>
            <a:r>
              <a:rPr lang="en-US" altLang="en-US">
                <a:ea typeface="ＭＳ Ｐゴシック" charset="-128"/>
              </a:rPr>
              <a:t>Pixabay- No attribution required</a:t>
            </a:r>
          </a:p>
        </p:txBody>
      </p:sp>
    </p:spTree>
    <p:extLst>
      <p:ext uri="{BB962C8B-B14F-4D97-AF65-F5344CB8AC3E}">
        <p14:creationId xmlns:p14="http://schemas.microsoft.com/office/powerpoint/2010/main" val="98432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Grp="1" noRot="1" noChangeAspect="1" noChangeArrowheads="1"/>
          </p:cNvSpPr>
          <p:nvPr>
            <p:ph type="sldImg"/>
          </p:nvPr>
        </p:nvSpPr>
        <p:spPr>
          <a:xfrm>
            <a:off x="1371600" y="1143000"/>
            <a:ext cx="4114800" cy="3086100"/>
          </a:xfrm>
        </p:spPr>
      </p:sp>
      <p:sp>
        <p:nvSpPr>
          <p:cNvPr id="92162" name="Rectangle 2"/>
          <p:cNvSpPr>
            <a:spLocks noGrp="1" noChangeArrowheads="1"/>
          </p:cNvSpPr>
          <p:nvPr>
            <p:ph type="body" idx="1"/>
          </p:nvPr>
        </p:nvSpPr>
        <p:spPr/>
        <p:txBody>
          <a:bodyPr/>
          <a:lstStyle/>
          <a:p>
            <a:pPr marL="57150" defTabSz="647700" eaLnBrk="1">
              <a:buClr>
                <a:srgbClr val="FAA757"/>
              </a:buClr>
              <a:buFont typeface="Calibri" charset="0"/>
              <a:buNone/>
            </a:pPr>
            <a:r>
              <a:rPr lang="en-US" altLang="en-US" sz="1200" dirty="0" smtClean="0">
                <a:latin typeface="Calibri" charset="0"/>
                <a:ea typeface="Calibri" charset="0"/>
                <a:cs typeface="Calibri" charset="0"/>
                <a:sym typeface="Calibri" charset="0"/>
              </a:rPr>
              <a:t>Teachers </a:t>
            </a:r>
            <a:r>
              <a:rPr lang="en-US" altLang="en-US" sz="1200" dirty="0">
                <a:latin typeface="Calibri" charset="0"/>
                <a:ea typeface="Calibri" charset="0"/>
                <a:cs typeface="Calibri" charset="0"/>
                <a:sym typeface="Calibri" charset="0"/>
              </a:rPr>
              <a:t>and principals from successful schools identified 5 attributes that positively impact student achievement and we have arbitrarily added a 6</a:t>
            </a:r>
            <a:r>
              <a:rPr lang="en-US" altLang="en-US" sz="1200" baseline="30000" dirty="0">
                <a:latin typeface="Calibri" charset="0"/>
                <a:ea typeface="Calibri" charset="0"/>
                <a:cs typeface="Calibri" charset="0"/>
                <a:sym typeface="Calibri" charset="0"/>
              </a:rPr>
              <a:t>th</a:t>
            </a:r>
            <a:r>
              <a:rPr lang="en-US" altLang="en-US" sz="1200" dirty="0">
                <a:latin typeface="Calibri" charset="0"/>
                <a:ea typeface="Calibri" charset="0"/>
                <a:cs typeface="Calibri" charset="0"/>
                <a:sym typeface="Calibri" charset="0"/>
              </a:rPr>
              <a:t> attribute that we find to be important</a:t>
            </a:r>
            <a:r>
              <a:rPr lang="en-US" altLang="en-US" sz="1200" dirty="0" smtClean="0">
                <a:latin typeface="Calibri" charset="0"/>
                <a:ea typeface="Calibri" charset="0"/>
                <a:cs typeface="Calibri" charset="0"/>
                <a:sym typeface="Calibri" charset="0"/>
              </a:rPr>
              <a:t>.</a:t>
            </a:r>
            <a:r>
              <a:rPr lang="en-US" altLang="en-US" sz="1200" baseline="0" dirty="0" smtClean="0">
                <a:latin typeface="Calibri" charset="0"/>
                <a:ea typeface="Calibri" charset="0"/>
                <a:cs typeface="Calibri" charset="0"/>
                <a:sym typeface="Calibri" charset="0"/>
              </a:rPr>
              <a:t> Since these schools are successful despite demographics that might make success unlikely, thinking about what they are doing in these schools around student achievement seems important.  </a:t>
            </a:r>
          </a:p>
          <a:p>
            <a:pPr lvl="0"/>
            <a:r>
              <a:rPr lang="en-US" sz="1200" kern="1200" dirty="0" smtClean="0">
                <a:solidFill>
                  <a:schemeClr val="tx1"/>
                </a:solidFill>
                <a:effectLst/>
                <a:latin typeface="+mn-lt"/>
                <a:ea typeface="+mn-ea"/>
                <a:cs typeface="+mn-cs"/>
              </a:rPr>
              <a:t>1) Keep a “laser-like” focus on what students need to learn.</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Successful schools focus on state standards or college preparatory standards-</a:t>
            </a:r>
            <a:r>
              <a:rPr lang="en-US" sz="1200" kern="1200" baseline="0" dirty="0" smtClean="0">
                <a:solidFill>
                  <a:schemeClr val="tx1"/>
                </a:solidFill>
                <a:effectLst/>
                <a:latin typeface="+mn-lt"/>
                <a:ea typeface="+mn-ea"/>
                <a:cs typeface="+mn-cs"/>
              </a:rPr>
              <a:t> not the tests.</a:t>
            </a:r>
            <a:r>
              <a:rPr lang="en-US" sz="1200" kern="1200" dirty="0" smtClean="0">
                <a:solidFill>
                  <a:schemeClr val="tx1"/>
                </a:solidFill>
                <a:effectLst/>
                <a:latin typeface="+mn-lt"/>
                <a:ea typeface="+mn-ea"/>
                <a:cs typeface="+mn-cs"/>
              </a:rPr>
              <a:t> </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1a) Teachers learn about and implement research-based instructional practices.</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Teachers regularly collect evidence of student learning</a:t>
            </a:r>
            <a:r>
              <a:rPr lang="en-US" sz="1200" kern="1200" baseline="0" dirty="0" smtClean="0">
                <a:solidFill>
                  <a:schemeClr val="tx1"/>
                </a:solidFill>
                <a:effectLst/>
                <a:latin typeface="+mn-lt"/>
                <a:ea typeface="+mn-ea"/>
                <a:cs typeface="+mn-cs"/>
              </a:rPr>
              <a:t> and</a:t>
            </a:r>
            <a:r>
              <a:rPr lang="en-US" sz="110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eachers</a:t>
            </a:r>
            <a:r>
              <a:rPr lang="en-US" sz="1200" kern="1200" dirty="0" smtClean="0">
                <a:solidFill>
                  <a:schemeClr val="tx1"/>
                </a:solidFill>
                <a:effectLst/>
                <a:latin typeface="+mn-lt"/>
                <a:ea typeface="+mn-ea"/>
                <a:cs typeface="+mn-cs"/>
              </a:rPr>
              <a:t> and students use evidence to improve teaching and student learning.</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 2) Collaborate on how to teach.</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Teachers spend collaborative time focusing on what students need to learn.</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Teachers “unpack” the standards, map out instruction, develop common lessons and assessments, analyze student thinking, and design interventions for students who don’t yet “get it.”</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Collaborative time is structured with a clear agenda and rules of engagement.</a:t>
            </a:r>
            <a:endParaRPr lang="en-US" sz="11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r>
              <a:rPr lang="en-US" sz="1100" kern="1200" dirty="0" smtClean="0">
                <a:solidFill>
                  <a:schemeClr val="tx1"/>
                </a:solidFill>
                <a:effectLst/>
                <a:latin typeface="+mn-lt"/>
                <a:ea typeface="+mn-ea"/>
                <a:cs typeface="+mn-cs"/>
              </a:rPr>
              <a:t>3)</a:t>
            </a:r>
            <a:r>
              <a:rPr lang="en-US" sz="11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Assess frequently to see whether students have learned.</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Successful schools use frequent </a:t>
            </a:r>
            <a:r>
              <a:rPr lang="en-US" sz="1200" i="1" kern="1200" dirty="0" smtClean="0">
                <a:solidFill>
                  <a:schemeClr val="tx1"/>
                </a:solidFill>
                <a:effectLst/>
                <a:latin typeface="+mn-lt"/>
                <a:ea typeface="+mn-ea"/>
                <a:cs typeface="+mn-cs"/>
              </a:rPr>
              <a:t>formative</a:t>
            </a:r>
            <a:r>
              <a:rPr lang="en-US" sz="1200" kern="1200" dirty="0" smtClean="0">
                <a:solidFill>
                  <a:schemeClr val="tx1"/>
                </a:solidFill>
                <a:effectLst/>
                <a:latin typeface="+mn-lt"/>
                <a:ea typeface="+mn-ea"/>
                <a:cs typeface="+mn-cs"/>
              </a:rPr>
              <a:t> assessment tasks--not to give a grade but to see if students are learning what they need to know.</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4) Use data to inform instruction.</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Teachers bring together data from assessments to do three important things Gauge how instruction is going overall;</a:t>
            </a:r>
            <a:endParaRPr lang="en-US" sz="1100" kern="1200" dirty="0" smtClean="0">
              <a:solidFill>
                <a:schemeClr val="tx1"/>
              </a:solidFill>
              <a:effectLst/>
              <a:latin typeface="+mn-lt"/>
              <a:ea typeface="+mn-ea"/>
              <a:cs typeface="+mn-cs"/>
            </a:endParaRPr>
          </a:p>
          <a:p>
            <a:pPr lvl="2"/>
            <a:r>
              <a:rPr lang="en-US" sz="1200" kern="1200" dirty="0" smtClean="0">
                <a:solidFill>
                  <a:schemeClr val="tx1"/>
                </a:solidFill>
                <a:effectLst/>
                <a:latin typeface="+mn-lt"/>
                <a:ea typeface="+mn-ea"/>
                <a:cs typeface="+mn-cs"/>
              </a:rPr>
              <a:t> Figure out who is struggling and needs extra help and who has mastered the material and needs extra challenge;</a:t>
            </a:r>
            <a:endParaRPr lang="en-US" sz="1100" kern="1200" dirty="0" smtClean="0">
              <a:solidFill>
                <a:schemeClr val="tx1"/>
              </a:solidFill>
              <a:effectLst/>
              <a:latin typeface="+mn-lt"/>
              <a:ea typeface="+mn-ea"/>
              <a:cs typeface="+mn-cs"/>
            </a:endParaRPr>
          </a:p>
          <a:p>
            <a:pPr lvl="2"/>
            <a:r>
              <a:rPr lang="en-US" sz="1200" kern="1200" dirty="0" smtClean="0">
                <a:solidFill>
                  <a:schemeClr val="tx1"/>
                </a:solidFill>
                <a:effectLst/>
                <a:latin typeface="+mn-lt"/>
                <a:ea typeface="+mn-ea"/>
                <a:cs typeface="+mn-cs"/>
              </a:rPr>
              <a:t> See patterns of instruction that would be otherwise invisible—or, at least, difficult—for classroom teachers to discern.</a:t>
            </a:r>
            <a:endParaRPr lang="en-US" sz="11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5) Build personal relationships.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PASS OUT ATTRIBUTES OF SUCCESSFUL SCHOOLS</a:t>
            </a:r>
            <a:endParaRPr lang="en-US" sz="1100" b="1" kern="1200" dirty="0" smtClean="0">
              <a:solidFill>
                <a:schemeClr val="tx1"/>
              </a:solidFill>
              <a:effectLst/>
              <a:latin typeface="+mn-lt"/>
              <a:ea typeface="+mn-ea"/>
              <a:cs typeface="+mn-cs"/>
            </a:endParaRPr>
          </a:p>
          <a:p>
            <a:pPr marL="57150" defTabSz="647700" eaLnBrk="1">
              <a:buClr>
                <a:srgbClr val="FAA757"/>
              </a:buClr>
              <a:buFont typeface="Calibri" charset="0"/>
              <a:buNone/>
            </a:pPr>
            <a:endParaRPr lang="en-US" altLang="en-US" sz="1200" dirty="0">
              <a:latin typeface="Calibri" charset="0"/>
              <a:ea typeface="Calibri" charset="0"/>
              <a:cs typeface="Calibri" charset="0"/>
              <a:sym typeface="Calibri" charset="0"/>
            </a:endParaRPr>
          </a:p>
        </p:txBody>
      </p:sp>
    </p:spTree>
    <p:extLst>
      <p:ext uri="{BB962C8B-B14F-4D97-AF65-F5344CB8AC3E}">
        <p14:creationId xmlns:p14="http://schemas.microsoft.com/office/powerpoint/2010/main" val="2043550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7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altLang="en-US" sz="1600" dirty="0">
                <a:latin typeface="Helvetica" charset="0"/>
                <a:ea typeface="Helvetica" charset="0"/>
                <a:cs typeface="Helvetica" charset="0"/>
                <a:sym typeface="Helvetica" charset="0"/>
              </a:rPr>
              <a:t>When you find yourself in a PLC meeting and colleagues complain about classroom barriers or school barriers to success.  Think about the solution this Graham Road Elementary school teacher came up with using this fish bone.  The teacher realized that her reading challenge was the lack of background knowledge for your students.  The teacher listed lack of exposure, hasn’t read the right books, little experience outside class, parents don’t know much about the subject, lack of vocabulary, and poverty of family as reason for the lack of background knowledge.  The teacher crossed out the factors that she could not impact and focused on the factors she could impact.</a:t>
            </a:r>
          </a:p>
        </p:txBody>
      </p:sp>
    </p:spTree>
    <p:extLst>
      <p:ext uri="{BB962C8B-B14F-4D97-AF65-F5344CB8AC3E}">
        <p14:creationId xmlns:p14="http://schemas.microsoft.com/office/powerpoint/2010/main" val="740246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403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endParaRPr lang="en-US" altLang="en-US" sz="1600">
              <a:latin typeface="Helvetica" charset="0"/>
              <a:ea typeface="Helvetica" charset="0"/>
              <a:cs typeface="Helvetica" charset="0"/>
              <a:sym typeface="Helvetica" charset="0"/>
            </a:endParaRPr>
          </a:p>
          <a:p>
            <a:r>
              <a:rPr lang="en-US" altLang="en-US" sz="1600">
                <a:latin typeface="Helvetica" charset="0"/>
                <a:ea typeface="Helvetica" charset="0"/>
                <a:cs typeface="Helvetica" charset="0"/>
                <a:sym typeface="Helvetica" charset="0"/>
              </a:rPr>
              <a:t>“</a:t>
            </a:r>
            <a:r>
              <a:rPr lang="en-US" altLang="en-US" sz="1600">
                <a:latin typeface="Calibri" charset="0"/>
                <a:ea typeface="Calibri" charset="0"/>
                <a:cs typeface="Calibri" charset="0"/>
                <a:sym typeface="Calibri" charset="0"/>
              </a:rPr>
              <a:t>The research is unequivocal:  When schools build collaborative cultures, commit to all students’ learning, and use data systematically through ongoing inquiry into improving instruction, they improve results for students” </a:t>
            </a:r>
            <a:r>
              <a:rPr lang="en-US" altLang="en-US" sz="1600">
                <a:latin typeface="Helvetica" charset="0"/>
                <a:ea typeface="Helvetica" charset="0"/>
                <a:cs typeface="Helvetica" charset="0"/>
                <a:sym typeface="Helvetica" charset="0"/>
              </a:rPr>
              <a:t> </a:t>
            </a:r>
          </a:p>
          <a:p>
            <a:endParaRPr lang="en-US" altLang="en-US" sz="1600">
              <a:latin typeface="Helvetica" charset="0"/>
              <a:ea typeface="Helvetica" charset="0"/>
              <a:cs typeface="Helvetica" charset="0"/>
              <a:sym typeface="Helvetica" charset="0"/>
            </a:endParaRPr>
          </a:p>
          <a:p>
            <a:endParaRPr lang="en-US" altLang="en-US" sz="1600">
              <a:latin typeface="Helvetica" charset="0"/>
              <a:ea typeface="Helvetica" charset="0"/>
              <a:cs typeface="Helvetica" charset="0"/>
              <a:sym typeface="Helvetica" charset="0"/>
            </a:endParaRPr>
          </a:p>
          <a:p>
            <a:r>
              <a:rPr lang="en-US" altLang="en-US" sz="1600">
                <a:latin typeface="Helvetica" charset="0"/>
                <a:ea typeface="Helvetica" charset="0"/>
                <a:cs typeface="Helvetica" charset="0"/>
                <a:sym typeface="Helvetica" charset="0"/>
              </a:rPr>
              <a:t>Nancy Love (2009), citing research from:</a:t>
            </a:r>
          </a:p>
          <a:p>
            <a:r>
              <a:rPr lang="en-US" altLang="en-US" sz="1600">
                <a:latin typeface="Helvetica" charset="0"/>
                <a:ea typeface="Helvetica" charset="0"/>
                <a:cs typeface="Helvetica" charset="0"/>
                <a:sym typeface="Helvetica" charset="0"/>
              </a:rPr>
              <a:t>	Elmore, 2003; Loucks-Horsley, Love, Stiles, Mundry, &amp; Hewson, 2003; Louis, Kruse, &amp; Marks, 1996; Love, 2004; McLaughlin &amp; Talbert, 2001; National Staff Development Council, 2001.</a:t>
            </a:r>
          </a:p>
        </p:txBody>
      </p:sp>
    </p:spTree>
    <p:extLst>
      <p:ext uri="{BB962C8B-B14F-4D97-AF65-F5344CB8AC3E}">
        <p14:creationId xmlns:p14="http://schemas.microsoft.com/office/powerpoint/2010/main" val="1298362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Learning Target: How </a:t>
            </a:r>
            <a:r>
              <a:rPr lang="en-US" sz="1200" dirty="0" smtClean="0"/>
              <a:t>can we make math education in our school more equitable?</a:t>
            </a:r>
          </a:p>
          <a:p>
            <a:r>
              <a:rPr lang="en-US" sz="1200" dirty="0" smtClean="0">
                <a:latin typeface="+mn-lt"/>
              </a:rPr>
              <a:t>Success Criteria: We </a:t>
            </a:r>
            <a:r>
              <a:rPr lang="en-US" sz="1200" dirty="0" smtClean="0">
                <a:latin typeface="+mn-lt"/>
              </a:rPr>
              <a:t>can plan strategies we can use to ensure all our students have access to high quality mathematics.</a:t>
            </a:r>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9</a:t>
            </a:fld>
            <a:endParaRPr lang="en-US"/>
          </a:p>
        </p:txBody>
      </p:sp>
    </p:spTree>
    <p:extLst>
      <p:ext uri="{BB962C8B-B14F-4D97-AF65-F5344CB8AC3E}">
        <p14:creationId xmlns:p14="http://schemas.microsoft.com/office/powerpoint/2010/main" val="578078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04193BB-71F3-8942-807E-A039FB4B033A}"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1957596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04193BB-71F3-8942-807E-A039FB4B033A}"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152367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04193BB-71F3-8942-807E-A039FB4B033A}"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1032855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04193BB-71F3-8942-807E-A039FB4B033A}"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1873407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4193BB-71F3-8942-807E-A039FB4B033A}"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2104406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04193BB-71F3-8942-807E-A039FB4B033A}" type="datetimeFigureOut">
              <a:rPr lang="en-US" smtClean="0"/>
              <a:t>3/31/17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1850047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04193BB-71F3-8942-807E-A039FB4B033A}" type="datetimeFigureOut">
              <a:rPr lang="en-US" smtClean="0"/>
              <a:t>3/31/17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339347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04193BB-71F3-8942-807E-A039FB4B033A}" type="datetimeFigureOut">
              <a:rPr lang="en-US" smtClean="0"/>
              <a:t>3/31/17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1839206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4193BB-71F3-8942-807E-A039FB4B033A}" type="datetimeFigureOut">
              <a:rPr lang="en-US" smtClean="0"/>
              <a:t>3/31/17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668618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4193BB-71F3-8942-807E-A039FB4B033A}" type="datetimeFigureOut">
              <a:rPr lang="en-US" smtClean="0"/>
              <a:t>3/31/17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18432935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4193BB-71F3-8942-807E-A039FB4B033A}" type="datetimeFigureOut">
              <a:rPr lang="en-US" smtClean="0"/>
              <a:t>3/31/17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7380CE-C015-1B44-ADE3-A22765F44ED1}" type="slidenum">
              <a:rPr lang="en-US" smtClean="0"/>
              <a:t>‹#›</a:t>
            </a:fld>
            <a:endParaRPr lang="en-US"/>
          </a:p>
        </p:txBody>
      </p:sp>
    </p:spTree>
    <p:extLst>
      <p:ext uri="{BB962C8B-B14F-4D97-AF65-F5344CB8AC3E}">
        <p14:creationId xmlns:p14="http://schemas.microsoft.com/office/powerpoint/2010/main" val="63555280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4193BB-71F3-8942-807E-A039FB4B033A}" type="datetimeFigureOut">
              <a:rPr lang="en-US" smtClean="0"/>
              <a:t>3/31/17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7380CE-C015-1B44-ADE3-A22765F44ED1}" type="slidenum">
              <a:rPr lang="en-US" smtClean="0"/>
              <a:t>‹#›</a:t>
            </a:fld>
            <a:endParaRPr lang="en-US"/>
          </a:p>
        </p:txBody>
      </p:sp>
    </p:spTree>
    <p:extLst>
      <p:ext uri="{BB962C8B-B14F-4D97-AF65-F5344CB8AC3E}">
        <p14:creationId xmlns:p14="http://schemas.microsoft.com/office/powerpoint/2010/main" val="1876465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4" Type="http://schemas.openxmlformats.org/officeDocument/2006/relationships/image" Target="../media/image7.tiff"/><Relationship Id="rId5" Type="http://schemas.openxmlformats.org/officeDocument/2006/relationships/image" Target="../media/image8.tif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12192000" cy="6858000"/>
          </a:xfrm>
          <a:prstGeom prst="rect">
            <a:avLst/>
          </a:prstGeom>
        </p:spPr>
      </p:pic>
      <p:sp>
        <p:nvSpPr>
          <p:cNvPr id="2" name="Title 1"/>
          <p:cNvSpPr>
            <a:spLocks noGrp="1"/>
          </p:cNvSpPr>
          <p:nvPr>
            <p:ph type="ctrTitle"/>
          </p:nvPr>
        </p:nvSpPr>
        <p:spPr>
          <a:xfrm>
            <a:off x="241173" y="444637"/>
            <a:ext cx="4438403" cy="1215628"/>
          </a:xfrm>
        </p:spPr>
        <p:txBody>
          <a:bodyPr anchor="t">
            <a:normAutofit fontScale="90000"/>
          </a:bodyPr>
          <a:lstStyle/>
          <a:p>
            <a:r>
              <a:rPr lang="en-US" sz="3000" dirty="0">
                <a:latin typeface="+mn-lt"/>
              </a:rPr>
              <a:t>Welcome to the Middle School Math Partnership</a:t>
            </a:r>
            <a:br>
              <a:rPr lang="en-US" sz="3000" dirty="0">
                <a:latin typeface="+mn-lt"/>
              </a:rPr>
            </a:br>
            <a:r>
              <a:rPr lang="en-US" sz="3000" dirty="0">
                <a:latin typeface="+mn-lt"/>
              </a:rPr>
              <a:t>Friday,  June 24</a:t>
            </a:r>
            <a:r>
              <a:rPr lang="en-US" sz="3000" baseline="30000" dirty="0">
                <a:latin typeface="+mn-lt"/>
              </a:rPr>
              <a:t>th</a:t>
            </a:r>
            <a:r>
              <a:rPr lang="en-US" sz="3000" dirty="0">
                <a:latin typeface="+mn-lt"/>
              </a:rPr>
              <a:t>, 2016</a:t>
            </a:r>
          </a:p>
        </p:txBody>
      </p:sp>
      <p:sp>
        <p:nvSpPr>
          <p:cNvPr id="3" name="Subtitle 2"/>
          <p:cNvSpPr>
            <a:spLocks noGrp="1"/>
          </p:cNvSpPr>
          <p:nvPr>
            <p:ph type="subTitle" idx="1"/>
          </p:nvPr>
        </p:nvSpPr>
        <p:spPr>
          <a:xfrm>
            <a:off x="5359322" y="679809"/>
            <a:ext cx="4432465" cy="745284"/>
          </a:xfrm>
        </p:spPr>
        <p:txBody>
          <a:bodyPr>
            <a:normAutofit lnSpcReduction="10000"/>
          </a:bodyPr>
          <a:lstStyle/>
          <a:p>
            <a:r>
              <a:rPr lang="en-US" sz="2400" dirty="0"/>
              <a:t>Please be seated and ready to go at your school table at 9:30 am.</a:t>
            </a:r>
          </a:p>
        </p:txBody>
      </p:sp>
    </p:spTree>
    <p:extLst>
      <p:ext uri="{BB962C8B-B14F-4D97-AF65-F5344CB8AC3E}">
        <p14:creationId xmlns:p14="http://schemas.microsoft.com/office/powerpoint/2010/main" val="20961551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62097" y="2434456"/>
            <a:ext cx="4292162" cy="2111924"/>
          </a:xfrm>
        </p:spPr>
        <p:txBody>
          <a:bodyPr>
            <a:normAutofit/>
          </a:bodyPr>
          <a:lstStyle/>
          <a:p>
            <a:pPr marL="0" indent="0" algn="ctr">
              <a:lnSpc>
                <a:spcPct val="100000"/>
              </a:lnSpc>
              <a:spcBef>
                <a:spcPts val="0"/>
              </a:spcBef>
              <a:buNone/>
              <a:defRPr/>
            </a:pPr>
            <a:r>
              <a:rPr lang="en-US" sz="2850" dirty="0"/>
              <a:t>Read </a:t>
            </a:r>
            <a:r>
              <a:rPr lang="en-US" sz="2850" i="1" dirty="0"/>
              <a:t>Equitable Strategies</a:t>
            </a:r>
            <a:r>
              <a:rPr lang="en-US" sz="2850" dirty="0"/>
              <a:t> section of Mathematical Mindsets, beginning on page 102.</a:t>
            </a:r>
          </a:p>
        </p:txBody>
      </p:sp>
      <p:pic>
        <p:nvPicPr>
          <p:cNvPr id="4" name="Picture 3"/>
          <p:cNvPicPr>
            <a:picLocks noChangeAspect="1"/>
          </p:cNvPicPr>
          <p:nvPr/>
        </p:nvPicPr>
        <p:blipFill>
          <a:blip r:embed="rId3"/>
          <a:stretch>
            <a:fillRect/>
          </a:stretch>
        </p:blipFill>
        <p:spPr>
          <a:xfrm>
            <a:off x="373540" y="865962"/>
            <a:ext cx="3788557" cy="4720942"/>
          </a:xfrm>
          <a:prstGeom prst="rect">
            <a:avLst/>
          </a:prstGeom>
        </p:spPr>
      </p:pic>
    </p:spTree>
    <p:extLst>
      <p:ext uri="{BB962C8B-B14F-4D97-AF65-F5344CB8AC3E}">
        <p14:creationId xmlns:p14="http://schemas.microsoft.com/office/powerpoint/2010/main" val="5434480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986119" y="-1"/>
            <a:ext cx="10488707" cy="6992471"/>
          </a:xfrm>
          <a:prstGeom prst="rect">
            <a:avLst/>
          </a:prstGeom>
        </p:spPr>
      </p:pic>
      <p:sp>
        <p:nvSpPr>
          <p:cNvPr id="3" name="Content Placeholder 2"/>
          <p:cNvSpPr>
            <a:spLocks noGrp="1"/>
          </p:cNvSpPr>
          <p:nvPr>
            <p:ph idx="1"/>
          </p:nvPr>
        </p:nvSpPr>
        <p:spPr>
          <a:xfrm>
            <a:off x="3397828" y="857251"/>
            <a:ext cx="4572000" cy="1373981"/>
          </a:xfrm>
          <a:solidFill>
            <a:schemeClr val="bg1"/>
          </a:solidFill>
          <a:ln w="25400">
            <a:solidFill>
              <a:schemeClr val="tx1"/>
            </a:solidFill>
          </a:ln>
        </p:spPr>
        <p:txBody>
          <a:bodyPr>
            <a:normAutofit fontScale="92500" lnSpcReduction="10000"/>
          </a:bodyPr>
          <a:lstStyle/>
          <a:p>
            <a:pPr marL="0" indent="0" algn="ctr">
              <a:buNone/>
            </a:pPr>
            <a:r>
              <a:rPr lang="en-US" sz="3600" dirty="0"/>
              <a:t>Share building and classroom strategies you intend to implement</a:t>
            </a:r>
          </a:p>
        </p:txBody>
      </p:sp>
    </p:spTree>
    <p:extLst>
      <p:ext uri="{BB962C8B-B14F-4D97-AF65-F5344CB8AC3E}">
        <p14:creationId xmlns:p14="http://schemas.microsoft.com/office/powerpoint/2010/main" val="16141965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2791" y="-20289"/>
            <a:ext cx="9306791" cy="6896218"/>
          </a:xfrm>
          <a:prstGeom prst="rect">
            <a:avLst/>
          </a:prstGeom>
        </p:spPr>
      </p:pic>
      <p:sp>
        <p:nvSpPr>
          <p:cNvPr id="3" name="Content Placeholder 2"/>
          <p:cNvSpPr>
            <a:spLocks noGrp="1"/>
          </p:cNvSpPr>
          <p:nvPr>
            <p:ph idx="1"/>
          </p:nvPr>
        </p:nvSpPr>
        <p:spPr>
          <a:xfrm>
            <a:off x="3901786" y="1665360"/>
            <a:ext cx="5242214" cy="2044195"/>
          </a:xfrm>
        </p:spPr>
        <p:txBody>
          <a:bodyPr>
            <a:normAutofit/>
          </a:bodyPr>
          <a:lstStyle/>
          <a:p>
            <a:pPr marL="0" indent="0" algn="ctr">
              <a:buNone/>
            </a:pPr>
            <a:r>
              <a:rPr lang="en-US" sz="3600" dirty="0"/>
              <a:t>Enjoy your lunch and return to your school table by 12:45 pm.</a:t>
            </a:r>
          </a:p>
        </p:txBody>
      </p:sp>
    </p:spTree>
    <p:extLst>
      <p:ext uri="{BB962C8B-B14F-4D97-AF65-F5344CB8AC3E}">
        <p14:creationId xmlns:p14="http://schemas.microsoft.com/office/powerpoint/2010/main" val="15385605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18107" y="0"/>
            <a:ext cx="10558788" cy="6858000"/>
          </a:xfrm>
          <a:prstGeom prst="rect">
            <a:avLst/>
          </a:prstGeom>
        </p:spPr>
      </p:pic>
      <p:sp>
        <p:nvSpPr>
          <p:cNvPr id="4" name="Content Placeholder 2"/>
          <p:cNvSpPr txBox="1">
            <a:spLocks/>
          </p:cNvSpPr>
          <p:nvPr/>
        </p:nvSpPr>
        <p:spPr>
          <a:xfrm>
            <a:off x="6629729" y="3429000"/>
            <a:ext cx="2514271" cy="3122147"/>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3000" dirty="0">
                <a:solidFill>
                  <a:schemeClr val="bg1"/>
                </a:solidFill>
              </a:rPr>
              <a:t>I can plan group work that will engage </a:t>
            </a:r>
            <a:r>
              <a:rPr lang="en-US" sz="3000" i="1" dirty="0">
                <a:solidFill>
                  <a:schemeClr val="bg1"/>
                </a:solidFill>
              </a:rPr>
              <a:t>all</a:t>
            </a:r>
            <a:r>
              <a:rPr lang="en-US" sz="3000" dirty="0">
                <a:solidFill>
                  <a:schemeClr val="bg1"/>
                </a:solidFill>
              </a:rPr>
              <a:t> students in rich discussions.</a:t>
            </a:r>
          </a:p>
        </p:txBody>
      </p:sp>
      <p:sp>
        <p:nvSpPr>
          <p:cNvPr id="6" name="Content Placeholder 2"/>
          <p:cNvSpPr txBox="1">
            <a:spLocks/>
          </p:cNvSpPr>
          <p:nvPr/>
        </p:nvSpPr>
        <p:spPr>
          <a:xfrm>
            <a:off x="6650181" y="513431"/>
            <a:ext cx="2493819" cy="2711434"/>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3600" dirty="0">
                <a:solidFill>
                  <a:schemeClr val="bg1"/>
                </a:solidFill>
              </a:rPr>
              <a:t>How can we engage </a:t>
            </a:r>
            <a:r>
              <a:rPr lang="en-US" sz="3600" i="1" dirty="0">
                <a:solidFill>
                  <a:schemeClr val="bg1"/>
                </a:solidFill>
              </a:rPr>
              <a:t>all</a:t>
            </a:r>
            <a:r>
              <a:rPr lang="en-US" sz="3600" dirty="0">
                <a:solidFill>
                  <a:schemeClr val="bg1"/>
                </a:solidFill>
              </a:rPr>
              <a:t> students with group work?</a:t>
            </a:r>
          </a:p>
        </p:txBody>
      </p:sp>
    </p:spTree>
    <p:extLst>
      <p:ext uri="{BB962C8B-B14F-4D97-AF65-F5344CB8AC3E}">
        <p14:creationId xmlns:p14="http://schemas.microsoft.com/office/powerpoint/2010/main" val="14300225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50" y="857250"/>
            <a:ext cx="8250528" cy="5143500"/>
          </a:xfrm>
          <a:prstGeom prst="rect">
            <a:avLst/>
          </a:prstGeom>
        </p:spPr>
      </p:pic>
      <p:sp>
        <p:nvSpPr>
          <p:cNvPr id="3" name="Content Placeholder 2"/>
          <p:cNvSpPr>
            <a:spLocks noGrp="1"/>
          </p:cNvSpPr>
          <p:nvPr>
            <p:ph idx="1"/>
          </p:nvPr>
        </p:nvSpPr>
        <p:spPr>
          <a:xfrm>
            <a:off x="5751368" y="1182182"/>
            <a:ext cx="3233378" cy="2028609"/>
          </a:xfrm>
        </p:spPr>
        <p:txBody>
          <a:bodyPr>
            <a:normAutofit lnSpcReduction="10000"/>
          </a:bodyPr>
          <a:lstStyle/>
          <a:p>
            <a:pPr marL="0" indent="0" algn="ctr">
              <a:buNone/>
            </a:pPr>
            <a:r>
              <a:rPr lang="en-US" sz="3000" dirty="0"/>
              <a:t>Read and discuss strategies you currently use as well as ideas from the reading.</a:t>
            </a:r>
          </a:p>
        </p:txBody>
      </p:sp>
    </p:spTree>
    <p:extLst>
      <p:ext uri="{BB962C8B-B14F-4D97-AF65-F5344CB8AC3E}">
        <p14:creationId xmlns:p14="http://schemas.microsoft.com/office/powerpoint/2010/main" val="6873113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 y="-304799"/>
            <a:ext cx="10558133" cy="7242878"/>
          </a:xfrm>
          <a:prstGeom prst="rect">
            <a:avLst/>
          </a:prstGeom>
        </p:spPr>
      </p:pic>
      <p:sp>
        <p:nvSpPr>
          <p:cNvPr id="3" name="Content Placeholder 2"/>
          <p:cNvSpPr>
            <a:spLocks noGrp="1"/>
          </p:cNvSpPr>
          <p:nvPr>
            <p:ph idx="1"/>
          </p:nvPr>
        </p:nvSpPr>
        <p:spPr>
          <a:xfrm>
            <a:off x="0" y="1888568"/>
            <a:ext cx="8498541" cy="1616028"/>
          </a:xfrm>
        </p:spPr>
        <p:txBody>
          <a:bodyPr>
            <a:normAutofit/>
          </a:bodyPr>
          <a:lstStyle/>
          <a:p>
            <a:pPr marL="0" indent="0" algn="ctr">
              <a:buNone/>
            </a:pPr>
            <a:r>
              <a:rPr lang="en-US" sz="3000" dirty="0"/>
              <a:t>Commit to specific actions to improve teaching and learning in your classroom and building next fall.</a:t>
            </a:r>
          </a:p>
        </p:txBody>
      </p:sp>
    </p:spTree>
    <p:extLst>
      <p:ext uri="{BB962C8B-B14F-4D97-AF65-F5344CB8AC3E}">
        <p14:creationId xmlns:p14="http://schemas.microsoft.com/office/powerpoint/2010/main" val="4419259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60611" y="428382"/>
            <a:ext cx="10668000" cy="6000750"/>
          </a:xfrm>
          <a:prstGeom prst="rect">
            <a:avLst/>
          </a:prstGeom>
        </p:spPr>
      </p:pic>
      <p:sp>
        <p:nvSpPr>
          <p:cNvPr id="3" name="Content Placeholder 2"/>
          <p:cNvSpPr>
            <a:spLocks noGrp="1"/>
          </p:cNvSpPr>
          <p:nvPr>
            <p:ph idx="1"/>
          </p:nvPr>
        </p:nvSpPr>
        <p:spPr>
          <a:xfrm>
            <a:off x="2462646" y="4128004"/>
            <a:ext cx="6546272" cy="1638950"/>
          </a:xfrm>
        </p:spPr>
        <p:txBody>
          <a:bodyPr>
            <a:normAutofit/>
          </a:bodyPr>
          <a:lstStyle/>
          <a:p>
            <a:pPr marL="0" indent="0" algn="ctr">
              <a:buNone/>
            </a:pPr>
            <a:r>
              <a:rPr lang="en-US" sz="3000"/>
              <a:t>Discuss </a:t>
            </a:r>
            <a:r>
              <a:rPr lang="en-US" sz="3000" dirty="0"/>
              <a:t>how you can support one another as you implement ideas we’ve surfaced through M</a:t>
            </a:r>
            <a:r>
              <a:rPr lang="en-US" sz="3000" baseline="30000" dirty="0"/>
              <a:t>2</a:t>
            </a:r>
            <a:r>
              <a:rPr lang="en-US" sz="3000" dirty="0"/>
              <a:t>P.</a:t>
            </a:r>
          </a:p>
        </p:txBody>
      </p:sp>
    </p:spTree>
    <p:extLst>
      <p:ext uri="{BB962C8B-B14F-4D97-AF65-F5344CB8AC3E}">
        <p14:creationId xmlns:p14="http://schemas.microsoft.com/office/powerpoint/2010/main" val="6153468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10972800" cy="6858000"/>
          </a:xfrm>
          <a:prstGeom prst="rect">
            <a:avLst/>
          </a:prstGeom>
        </p:spPr>
      </p:pic>
      <p:sp>
        <p:nvSpPr>
          <p:cNvPr id="3" name="Content Placeholder 2"/>
          <p:cNvSpPr>
            <a:spLocks noGrp="1"/>
          </p:cNvSpPr>
          <p:nvPr>
            <p:ph idx="1"/>
          </p:nvPr>
        </p:nvSpPr>
        <p:spPr>
          <a:xfrm>
            <a:off x="4599589" y="1647086"/>
            <a:ext cx="4138448" cy="1532532"/>
          </a:xfrm>
          <a:solidFill>
            <a:schemeClr val="bg1"/>
          </a:solidFill>
          <a:ln w="25400">
            <a:solidFill>
              <a:schemeClr val="tx1"/>
            </a:solidFill>
          </a:ln>
        </p:spPr>
        <p:txBody>
          <a:bodyPr>
            <a:noAutofit/>
          </a:bodyPr>
          <a:lstStyle/>
          <a:p>
            <a:pPr marL="0" indent="0" algn="ctr">
              <a:buNone/>
            </a:pPr>
            <a:r>
              <a:rPr lang="en-US" sz="3300" dirty="0"/>
              <a:t>Take a break and be ready to begin again in 15 minutes.</a:t>
            </a:r>
          </a:p>
        </p:txBody>
      </p:sp>
    </p:spTree>
    <p:extLst>
      <p:ext uri="{BB962C8B-B14F-4D97-AF65-F5344CB8AC3E}">
        <p14:creationId xmlns:p14="http://schemas.microsoft.com/office/powerpoint/2010/main" val="20389743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2469337" y="188280"/>
            <a:ext cx="3589735" cy="857250"/>
          </a:xfrm>
        </p:spPr>
        <p:txBody>
          <a:bodyPr vert="horz" lIns="48221" tIns="24110" rIns="48221" bIns="24110" rtlCol="0" anchor="t">
            <a:noAutofit/>
          </a:bodyPr>
          <a:lstStyle/>
          <a:p>
            <a:pPr algn="ctr" eaLnBrk="1" hangingPunct="1"/>
            <a:r>
              <a:rPr lang="en-US" altLang="en-US" sz="6000" b="1" dirty="0">
                <a:latin typeface="+mn-lt"/>
              </a:rPr>
              <a:t>M</a:t>
            </a:r>
            <a:r>
              <a:rPr lang="en-US" altLang="en-US" sz="6000" b="1" baseline="30000" dirty="0">
                <a:latin typeface="+mn-lt"/>
              </a:rPr>
              <a:t>2</a:t>
            </a:r>
            <a:r>
              <a:rPr lang="en-US" altLang="en-US" sz="6000" b="1" dirty="0">
                <a:latin typeface="+mn-lt"/>
              </a:rPr>
              <a:t>P Goals</a:t>
            </a:r>
          </a:p>
        </p:txBody>
      </p:sp>
      <p:sp>
        <p:nvSpPr>
          <p:cNvPr id="10242" name="Rectangle 2"/>
          <p:cNvSpPr>
            <a:spLocks noGrp="1" noChangeArrowheads="1"/>
          </p:cNvSpPr>
          <p:nvPr>
            <p:ph idx="1"/>
          </p:nvPr>
        </p:nvSpPr>
        <p:spPr bwMode="auto">
          <a:xfrm>
            <a:off x="205802" y="1153106"/>
            <a:ext cx="3254573" cy="42728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8221" tIns="24110" rIns="48221" bIns="24110" numCol="1" rtlCol="0" anchor="t" anchorCtr="0" compatLnSpc="1">
            <a:prstTxWarp prst="textNoShape">
              <a:avLst/>
            </a:prstTxWarp>
            <a:noAutofit/>
          </a:bodyPr>
          <a:lstStyle/>
          <a:p>
            <a:pPr marL="301367" indent="-301367">
              <a:buFontTx/>
              <a:buChar char="•"/>
            </a:pPr>
            <a:r>
              <a:rPr lang="en-US" altLang="en-US" sz="3600" dirty="0"/>
              <a:t>Increase teachers</a:t>
            </a:r>
            <a:r>
              <a:rPr lang="ja-JP" altLang="en-US" sz="3600" dirty="0">
                <a:sym typeface="Arial" charset="0"/>
              </a:rPr>
              <a:t>’</a:t>
            </a:r>
            <a:r>
              <a:rPr lang="en-US" altLang="ja-JP" sz="3600" dirty="0"/>
              <a:t> content and pedagogical content knowledge of mathematics</a:t>
            </a:r>
          </a:p>
          <a:p>
            <a:pPr marL="301367" indent="-301367">
              <a:buFontTx/>
              <a:buChar char="•"/>
            </a:pPr>
            <a:r>
              <a:rPr lang="en-US" altLang="en-US" sz="3600" dirty="0"/>
              <a:t>Increase </a:t>
            </a:r>
            <a:r>
              <a:rPr lang="en-US" altLang="en-US" sz="3600" b="1" dirty="0"/>
              <a:t>all </a:t>
            </a:r>
            <a:r>
              <a:rPr lang="en-US" altLang="en-US" sz="3600" dirty="0"/>
              <a:t>students</a:t>
            </a:r>
            <a:r>
              <a:rPr lang="ja-JP" altLang="en-US" sz="3600" dirty="0">
                <a:sym typeface="Arial" charset="0"/>
              </a:rPr>
              <a:t>’</a:t>
            </a:r>
            <a:r>
              <a:rPr lang="en-US" altLang="ja-JP" sz="3600" dirty="0"/>
              <a:t> achievement in mathematics</a:t>
            </a:r>
            <a:endParaRPr lang="en-US" altLang="en-US" sz="3600" dirty="0"/>
          </a:p>
        </p:txBody>
      </p:sp>
      <p:pic>
        <p:nvPicPr>
          <p:cNvPr id="1024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47241" y="1570098"/>
            <a:ext cx="5596759" cy="4197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8530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descr="pasted-image.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0659" y="1"/>
            <a:ext cx="10287548"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6386" name="Rectangle 2"/>
          <p:cNvSpPr>
            <a:spLocks noGrp="1" noChangeArrowheads="1"/>
          </p:cNvSpPr>
          <p:nvPr>
            <p:ph type="title"/>
          </p:nvPr>
        </p:nvSpPr>
        <p:spPr>
          <a:xfrm>
            <a:off x="251012" y="283509"/>
            <a:ext cx="8892988" cy="3696820"/>
          </a:xfrm>
        </p:spPr>
        <p:txBody>
          <a:bodyPr anchor="t">
            <a:noAutofit/>
          </a:bodyPr>
          <a:lstStyle/>
          <a:p>
            <a:pPr defTabSz="301367">
              <a:buClr>
                <a:schemeClr val="bg1"/>
              </a:buClr>
              <a:buSzPct val="75000"/>
            </a:pPr>
            <a:r>
              <a:rPr lang="en-US" altLang="en-US" sz="3600" b="1" dirty="0" smtClean="0">
                <a:solidFill>
                  <a:schemeClr val="bg1"/>
                </a:solidFill>
                <a:latin typeface="+mn-lt"/>
                <a:sym typeface="Helvetica Neue" charset="0"/>
              </a:rPr>
              <a:t>Deepen conceptual understanding of equivalent expressions and equations through rich tasks focused on sense-making.</a:t>
            </a:r>
            <a:r>
              <a:rPr lang="en-US" altLang="en-US" sz="3600" b="1" dirty="0">
                <a:solidFill>
                  <a:schemeClr val="bg1"/>
                </a:solidFill>
                <a:latin typeface="+mn-lt"/>
                <a:sym typeface="Helvetica Neue" charset="0"/>
              </a:rPr>
              <a:t/>
            </a:r>
            <a:br>
              <a:rPr lang="en-US" altLang="en-US" sz="3600" b="1" dirty="0">
                <a:solidFill>
                  <a:schemeClr val="bg1"/>
                </a:solidFill>
                <a:latin typeface="+mn-lt"/>
                <a:sym typeface="Helvetica Neue" charset="0"/>
              </a:rPr>
            </a:br>
            <a:r>
              <a:rPr lang="en-US" altLang="en-US" sz="3600" b="1" dirty="0">
                <a:solidFill>
                  <a:schemeClr val="bg1"/>
                </a:solidFill>
                <a:latin typeface="+mn-lt"/>
                <a:sym typeface="Helvetica Neue" charset="0"/>
              </a:rPr>
              <a:t/>
            </a:r>
            <a:br>
              <a:rPr lang="en-US" altLang="en-US" sz="3600" b="1" dirty="0">
                <a:solidFill>
                  <a:schemeClr val="bg1"/>
                </a:solidFill>
                <a:latin typeface="+mn-lt"/>
                <a:sym typeface="Helvetica Neue" charset="0"/>
              </a:rPr>
            </a:br>
            <a:r>
              <a:rPr lang="en-US" altLang="en-US" sz="3600" b="1" dirty="0">
                <a:solidFill>
                  <a:schemeClr val="bg1"/>
                </a:solidFill>
                <a:latin typeface="+mn-lt"/>
                <a:sym typeface="Helvetica Neue" charset="0"/>
              </a:rPr>
              <a:t>Deepen understanding of an effective math lesson as a framework to organize elements of student-centered math instruction.</a:t>
            </a:r>
            <a:endParaRPr lang="en-US" altLang="en-US" sz="3600" dirty="0">
              <a:solidFill>
                <a:schemeClr val="bg1"/>
              </a:solidFill>
              <a:latin typeface="+mn-lt"/>
            </a:endParaRPr>
          </a:p>
        </p:txBody>
      </p:sp>
    </p:spTree>
    <p:extLst>
      <p:ext uri="{BB962C8B-B14F-4D97-AF65-F5344CB8AC3E}">
        <p14:creationId xmlns:p14="http://schemas.microsoft.com/office/powerpoint/2010/main" val="483371754"/>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2"/>
          <p:cNvSpPr>
            <a:spLocks/>
          </p:cNvSpPr>
          <p:nvPr/>
        </p:nvSpPr>
        <p:spPr bwMode="auto">
          <a:xfrm>
            <a:off x="4047236" y="773810"/>
            <a:ext cx="4867392" cy="48813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647700">
              <a:defRPr sz="1200">
                <a:solidFill>
                  <a:srgbClr val="000000"/>
                </a:solidFill>
                <a:latin typeface="Helvetica" charset="0"/>
                <a:ea typeface="Helvetica" charset="0"/>
                <a:cs typeface="Helvetica" charset="0"/>
                <a:sym typeface="Helvetica" charset="0"/>
              </a:defRPr>
            </a:lvl1pPr>
            <a:lvl2pPr marL="742950" indent="-285750" defTabSz="647700">
              <a:defRPr sz="1200">
                <a:solidFill>
                  <a:srgbClr val="000000"/>
                </a:solidFill>
                <a:latin typeface="Helvetica" charset="0"/>
                <a:ea typeface="Helvetica" charset="0"/>
                <a:cs typeface="Helvetica" charset="0"/>
                <a:sym typeface="Helvetica" charset="0"/>
              </a:defRPr>
            </a:lvl2pPr>
            <a:lvl3pPr marL="1143000" indent="-228600" defTabSz="647700">
              <a:defRPr sz="1200">
                <a:solidFill>
                  <a:srgbClr val="000000"/>
                </a:solidFill>
                <a:latin typeface="Helvetica" charset="0"/>
                <a:ea typeface="Helvetica" charset="0"/>
                <a:cs typeface="Helvetica" charset="0"/>
                <a:sym typeface="Helvetica" charset="0"/>
              </a:defRPr>
            </a:lvl3pPr>
            <a:lvl4pPr marL="1600200" indent="-228600" defTabSz="647700">
              <a:defRPr sz="1200">
                <a:solidFill>
                  <a:srgbClr val="000000"/>
                </a:solidFill>
                <a:latin typeface="Helvetica" charset="0"/>
                <a:ea typeface="Helvetica" charset="0"/>
                <a:cs typeface="Helvetica" charset="0"/>
                <a:sym typeface="Helvetica" charset="0"/>
              </a:defRPr>
            </a:lvl4pPr>
            <a:lvl5pPr marL="2057400" indent="-228600" defTabSz="647700">
              <a:defRPr sz="1200">
                <a:solidFill>
                  <a:srgbClr val="000000"/>
                </a:solidFill>
                <a:latin typeface="Helvetica" charset="0"/>
                <a:ea typeface="Helvetica" charset="0"/>
                <a:cs typeface="Helvetica" charset="0"/>
                <a:sym typeface="Helvetica" charset="0"/>
              </a:defRPr>
            </a:lvl5pPr>
            <a:lvl6pPr marL="25146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buSzPct val="100000"/>
              <a:buFontTx/>
              <a:buChar char="•"/>
            </a:pPr>
            <a:r>
              <a:rPr lang="en-US" altLang="en-US" sz="2700" dirty="0">
                <a:latin typeface="Calibri" charset="0"/>
                <a:ea typeface="Calibri" charset="0"/>
                <a:cs typeface="Calibri" charset="0"/>
                <a:sym typeface="Calibri" charset="0"/>
              </a:rPr>
              <a:t>Focus on what students need to learn</a:t>
            </a:r>
          </a:p>
          <a:p>
            <a:pPr eaLnBrk="1">
              <a:buSzPct val="100000"/>
              <a:buFontTx/>
              <a:buChar char="•"/>
            </a:pPr>
            <a:r>
              <a:rPr lang="en-US" altLang="en-US" sz="2700" dirty="0">
                <a:solidFill>
                  <a:srgbClr val="0070C0"/>
                </a:solidFill>
                <a:latin typeface="Calibri" charset="0"/>
                <a:ea typeface="Calibri" charset="0"/>
                <a:cs typeface="Calibri" charset="0"/>
                <a:sym typeface="Calibri" charset="0"/>
              </a:rPr>
              <a:t>Teachers learn about and implement findings from educational research</a:t>
            </a:r>
          </a:p>
          <a:p>
            <a:pPr eaLnBrk="1">
              <a:buSzPct val="100000"/>
              <a:buFontTx/>
              <a:buChar char="•"/>
            </a:pPr>
            <a:r>
              <a:rPr lang="en-US" altLang="en-US" sz="2700" dirty="0">
                <a:latin typeface="Calibri" charset="0"/>
                <a:ea typeface="Calibri" charset="0"/>
                <a:cs typeface="Calibri" charset="0"/>
                <a:sym typeface="Calibri" charset="0"/>
              </a:rPr>
              <a:t>Collaborate on how to teach focused on what students need to learn</a:t>
            </a:r>
          </a:p>
          <a:p>
            <a:pPr eaLnBrk="1">
              <a:buSzPct val="100000"/>
              <a:buFontTx/>
              <a:buChar char="•"/>
            </a:pPr>
            <a:r>
              <a:rPr lang="en-US" altLang="en-US" sz="2700" dirty="0">
                <a:latin typeface="Calibri" charset="0"/>
                <a:ea typeface="Calibri" charset="0"/>
                <a:cs typeface="Calibri" charset="0"/>
                <a:sym typeface="Calibri" charset="0"/>
              </a:rPr>
              <a:t> Assess frequently to see whether students have learned</a:t>
            </a:r>
          </a:p>
          <a:p>
            <a:pPr eaLnBrk="1">
              <a:buSzPct val="100000"/>
              <a:buFontTx/>
              <a:buChar char="•"/>
            </a:pPr>
            <a:r>
              <a:rPr lang="en-US" altLang="en-US" sz="2700" dirty="0">
                <a:latin typeface="Calibri" charset="0"/>
                <a:ea typeface="Calibri" charset="0"/>
                <a:cs typeface="Calibri" charset="0"/>
                <a:sym typeface="Calibri" charset="0"/>
              </a:rPr>
              <a:t>Use data to inform instruction</a:t>
            </a:r>
          </a:p>
          <a:p>
            <a:pPr eaLnBrk="1">
              <a:buSzPct val="100000"/>
              <a:buFontTx/>
              <a:buChar char="•"/>
            </a:pPr>
            <a:r>
              <a:rPr lang="en-US" altLang="en-US" sz="2700" dirty="0">
                <a:latin typeface="Calibri" charset="0"/>
                <a:ea typeface="Calibri" charset="0"/>
                <a:cs typeface="Calibri" charset="0"/>
                <a:sym typeface="Calibri" charset="0"/>
              </a:rPr>
              <a:t>Build relationships</a:t>
            </a:r>
            <a:endParaRPr lang="en-US" altLang="en-US" sz="2700" dirty="0"/>
          </a:p>
        </p:txBody>
      </p:sp>
      <p:pic>
        <p:nvPicPr>
          <p:cNvPr id="3" name="Picture 2"/>
          <p:cNvPicPr>
            <a:picLocks noChangeAspect="1"/>
          </p:cNvPicPr>
          <p:nvPr/>
        </p:nvPicPr>
        <p:blipFill>
          <a:blip r:embed="rId3"/>
          <a:stretch>
            <a:fillRect/>
          </a:stretch>
        </p:blipFill>
        <p:spPr>
          <a:xfrm>
            <a:off x="290842" y="1037619"/>
            <a:ext cx="1527560" cy="2295968"/>
          </a:xfrm>
          <a:prstGeom prst="rect">
            <a:avLst/>
          </a:prstGeom>
        </p:spPr>
      </p:pic>
      <p:pic>
        <p:nvPicPr>
          <p:cNvPr id="4" name="Picture 3"/>
          <p:cNvPicPr>
            <a:picLocks noChangeAspect="1"/>
          </p:cNvPicPr>
          <p:nvPr/>
        </p:nvPicPr>
        <p:blipFill>
          <a:blip r:embed="rId4"/>
          <a:stretch>
            <a:fillRect/>
          </a:stretch>
        </p:blipFill>
        <p:spPr>
          <a:xfrm>
            <a:off x="2200565" y="1567321"/>
            <a:ext cx="1536224" cy="2308991"/>
          </a:xfrm>
          <a:prstGeom prst="rect">
            <a:avLst/>
          </a:prstGeom>
        </p:spPr>
      </p:pic>
      <p:pic>
        <p:nvPicPr>
          <p:cNvPr id="5" name="Picture 4"/>
          <p:cNvPicPr>
            <a:picLocks noChangeAspect="1"/>
          </p:cNvPicPr>
          <p:nvPr/>
        </p:nvPicPr>
        <p:blipFill>
          <a:blip r:embed="rId5"/>
          <a:stretch>
            <a:fillRect/>
          </a:stretch>
        </p:blipFill>
        <p:spPr>
          <a:xfrm>
            <a:off x="290842" y="3465489"/>
            <a:ext cx="1417319" cy="2130275"/>
          </a:xfrm>
          <a:prstGeom prst="rect">
            <a:avLst/>
          </a:prstGeom>
        </p:spPr>
      </p:pic>
      <p:sp>
        <p:nvSpPr>
          <p:cNvPr id="6" name="TextBox 5"/>
          <p:cNvSpPr txBox="1"/>
          <p:nvPr/>
        </p:nvSpPr>
        <p:spPr>
          <a:xfrm>
            <a:off x="1818401" y="3971651"/>
            <a:ext cx="2092176" cy="600164"/>
          </a:xfrm>
          <a:prstGeom prst="rect">
            <a:avLst/>
          </a:prstGeom>
          <a:noFill/>
        </p:spPr>
        <p:txBody>
          <a:bodyPr wrap="none" rtlCol="0">
            <a:spAutoFit/>
          </a:bodyPr>
          <a:lstStyle/>
          <a:p>
            <a:r>
              <a:rPr lang="en-US" sz="3300" dirty="0" err="1"/>
              <a:t>Edtrust.org</a:t>
            </a:r>
            <a:endParaRPr lang="en-US" sz="3300" dirty="0"/>
          </a:p>
        </p:txBody>
      </p:sp>
    </p:spTree>
    <p:extLst>
      <p:ext uri="{BB962C8B-B14F-4D97-AF65-F5344CB8AC3E}">
        <p14:creationId xmlns:p14="http://schemas.microsoft.com/office/powerpoint/2010/main" val="16287183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11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1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113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113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113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a:xfrm>
            <a:off x="296077" y="1144332"/>
            <a:ext cx="4118789" cy="971104"/>
          </a:xfrm>
          <a:ln/>
        </p:spPr>
        <p:txBody>
          <a:bodyPr vert="horz" lIns="68580" tIns="34290" rIns="87749" bIns="34290" rtlCol="0" anchor="ctr">
            <a:normAutofit/>
          </a:bodyPr>
          <a:lstStyle/>
          <a:p>
            <a:pPr marL="30137" algn="ctr"/>
            <a:r>
              <a:rPr lang="en-US" altLang="en-US" sz="2953" dirty="0"/>
              <a:t>Graham Road Elementary School uses a “fish head”</a:t>
            </a:r>
          </a:p>
        </p:txBody>
      </p:sp>
      <p:grpSp>
        <p:nvGrpSpPr>
          <p:cNvPr id="30722" name="Group 2"/>
          <p:cNvGrpSpPr>
            <a:grpSpLocks/>
          </p:cNvGrpSpPr>
          <p:nvPr/>
        </p:nvGrpSpPr>
        <p:grpSpPr bwMode="auto">
          <a:xfrm>
            <a:off x="1564092" y="2812852"/>
            <a:ext cx="1474235" cy="1500188"/>
            <a:chOff x="0" y="0"/>
            <a:chExt cx="1760" cy="1791"/>
          </a:xfrm>
        </p:grpSpPr>
        <p:sp>
          <p:nvSpPr>
            <p:cNvPr id="30723" name="Rectangle 3"/>
            <p:cNvSpPr>
              <a:spLocks/>
            </p:cNvSpPr>
            <p:nvPr/>
          </p:nvSpPr>
          <p:spPr bwMode="auto">
            <a:xfrm>
              <a:off x="0" y="171"/>
              <a:ext cx="1733" cy="1620"/>
            </a:xfrm>
            <a:prstGeom prst="rect">
              <a:avLst/>
            </a:prstGeom>
            <a:solidFill>
              <a:schemeClr val="accent1"/>
            </a:solidFill>
            <a:ln w="25400" cap="flat">
              <a:solidFill>
                <a:srgbClr val="385D8A"/>
              </a:solidFill>
              <a:prstDash val="solid"/>
              <a:miter lim="800000"/>
              <a:headEnd type="none" w="med" len="med"/>
              <a:tailEnd type="none" w="med" len="med"/>
            </a:ln>
          </p:spPr>
          <p:txBody>
            <a:bodyPr lIns="0" tIns="0" rIns="0" bIns="0"/>
            <a:lstStyle/>
            <a:p>
              <a:endParaRPr lang="en-US" sz="949"/>
            </a:p>
          </p:txBody>
        </p:sp>
        <p:sp>
          <p:nvSpPr>
            <p:cNvPr id="30724" name="Rectangle 4"/>
            <p:cNvSpPr>
              <a:spLocks/>
            </p:cNvSpPr>
            <p:nvPr/>
          </p:nvSpPr>
          <p:spPr bwMode="auto">
            <a:xfrm>
              <a:off x="26" y="0"/>
              <a:ext cx="1734" cy="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30480" bIns="0" anchor="ctr"/>
            <a:lstStyle>
              <a:lvl1pPr marL="57150">
                <a:defRPr sz="1200">
                  <a:solidFill>
                    <a:schemeClr val="tx1"/>
                  </a:solidFill>
                  <a:latin typeface="Arial" charset="0"/>
                </a:defRPr>
              </a:lvl1pPr>
              <a:lvl2pPr>
                <a:defRPr sz="1200">
                  <a:solidFill>
                    <a:schemeClr val="tx1"/>
                  </a:solidFill>
                  <a:latin typeface="Arial" charset="0"/>
                </a:defRPr>
              </a:lvl2pPr>
              <a:lvl3pPr>
                <a:defRPr sz="1200">
                  <a:solidFill>
                    <a:schemeClr val="tx1"/>
                  </a:solidFill>
                  <a:latin typeface="Arial" charset="0"/>
                </a:defRPr>
              </a:lvl3pPr>
              <a:lvl4pPr>
                <a:defRPr sz="1200">
                  <a:solidFill>
                    <a:schemeClr val="tx1"/>
                  </a:solidFill>
                  <a:latin typeface="Arial" charset="0"/>
                </a:defRPr>
              </a:lvl4pPr>
              <a:lvl5pPr>
                <a:defRPr sz="1200">
                  <a:solidFill>
                    <a:schemeClr val="tx1"/>
                  </a:solidFill>
                  <a:latin typeface="Arial" charset="0"/>
                </a:defRPr>
              </a:lvl5pPr>
              <a:lvl6pPr fontAlgn="base">
                <a:spcBef>
                  <a:spcPct val="0"/>
                </a:spcBef>
                <a:spcAft>
                  <a:spcPct val="0"/>
                </a:spcAft>
                <a:defRPr sz="1200">
                  <a:solidFill>
                    <a:schemeClr val="tx1"/>
                  </a:solidFill>
                  <a:latin typeface="Arial" charset="0"/>
                </a:defRPr>
              </a:lvl6pPr>
              <a:lvl7pPr fontAlgn="base">
                <a:spcBef>
                  <a:spcPct val="0"/>
                </a:spcBef>
                <a:spcAft>
                  <a:spcPct val="0"/>
                </a:spcAft>
                <a:defRPr sz="1200">
                  <a:solidFill>
                    <a:schemeClr val="tx1"/>
                  </a:solidFill>
                  <a:latin typeface="Arial" charset="0"/>
                </a:defRPr>
              </a:lvl7pPr>
              <a:lvl8pPr fontAlgn="base">
                <a:spcBef>
                  <a:spcPct val="0"/>
                </a:spcBef>
                <a:spcAft>
                  <a:spcPct val="0"/>
                </a:spcAft>
                <a:defRPr sz="1200">
                  <a:solidFill>
                    <a:schemeClr val="tx1"/>
                  </a:solidFill>
                  <a:latin typeface="Arial" charset="0"/>
                </a:defRPr>
              </a:lvl8pPr>
              <a:lvl9pPr fontAlgn="base">
                <a:spcBef>
                  <a:spcPct val="0"/>
                </a:spcBef>
                <a:spcAft>
                  <a:spcPct val="0"/>
                </a:spcAft>
                <a:defRPr sz="1200">
                  <a:solidFill>
                    <a:schemeClr val="tx1"/>
                  </a:solidFill>
                  <a:latin typeface="Arial" charset="0"/>
                </a:defRPr>
              </a:lvl9pPr>
            </a:lstStyle>
            <a:p>
              <a:pPr algn="ctr"/>
              <a:r>
                <a:rPr lang="en-US" altLang="en-US" sz="1898">
                  <a:solidFill>
                    <a:srgbClr val="FFFFFF"/>
                  </a:solidFill>
                  <a:latin typeface="Calibri" charset="0"/>
                  <a:ea typeface="Calibri" charset="0"/>
                  <a:cs typeface="Calibri" charset="0"/>
                  <a:sym typeface="Calibri" charset="0"/>
                </a:rPr>
                <a:t>My Challenge</a:t>
              </a:r>
            </a:p>
          </p:txBody>
        </p:sp>
      </p:grpSp>
      <p:sp>
        <p:nvSpPr>
          <p:cNvPr id="30725" name="Line 5"/>
          <p:cNvSpPr>
            <a:spLocks noChangeShapeType="1"/>
          </p:cNvSpPr>
          <p:nvPr/>
        </p:nvSpPr>
        <p:spPr bwMode="auto">
          <a:xfrm rot="10800000" flipH="1">
            <a:off x="3031629" y="3434861"/>
            <a:ext cx="4874773" cy="107993"/>
          </a:xfrm>
          <a:prstGeom prst="line">
            <a:avLst/>
          </a:prstGeom>
          <a:noFill/>
          <a:ln w="254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0726" name="Line 6"/>
          <p:cNvSpPr>
            <a:spLocks noChangeShapeType="1"/>
          </p:cNvSpPr>
          <p:nvPr/>
        </p:nvSpPr>
        <p:spPr bwMode="auto">
          <a:xfrm rot="10800000" flipH="1">
            <a:off x="3781723" y="2488871"/>
            <a:ext cx="1039751" cy="1040588"/>
          </a:xfrm>
          <a:prstGeom prst="line">
            <a:avLst/>
          </a:prstGeom>
          <a:noFill/>
          <a:ln w="25400" cap="flat">
            <a:solidFill>
              <a:srgbClr val="4A7EBB"/>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0727" name="Line 7"/>
          <p:cNvSpPr>
            <a:spLocks noChangeShapeType="1"/>
          </p:cNvSpPr>
          <p:nvPr/>
        </p:nvSpPr>
        <p:spPr bwMode="auto">
          <a:xfrm>
            <a:off x="3775026" y="3542854"/>
            <a:ext cx="1636645" cy="1085795"/>
          </a:xfrm>
          <a:prstGeom prst="line">
            <a:avLst/>
          </a:prstGeom>
          <a:noFill/>
          <a:ln w="25400" cap="flat">
            <a:solidFill>
              <a:srgbClr val="4A7EBB"/>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0728" name="Line 8"/>
          <p:cNvSpPr>
            <a:spLocks noChangeShapeType="1"/>
          </p:cNvSpPr>
          <p:nvPr/>
        </p:nvSpPr>
        <p:spPr bwMode="auto">
          <a:xfrm rot="10800000" flipH="1">
            <a:off x="4859983" y="1814959"/>
            <a:ext cx="1667619" cy="1687711"/>
          </a:xfrm>
          <a:prstGeom prst="line">
            <a:avLst/>
          </a:prstGeom>
          <a:noFill/>
          <a:ln w="25400" cap="flat">
            <a:solidFill>
              <a:srgbClr val="4A7EBB"/>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0729" name="Line 9"/>
          <p:cNvSpPr>
            <a:spLocks noChangeShapeType="1"/>
          </p:cNvSpPr>
          <p:nvPr/>
        </p:nvSpPr>
        <p:spPr bwMode="auto">
          <a:xfrm>
            <a:off x="4880075" y="3509367"/>
            <a:ext cx="1727894" cy="1119281"/>
          </a:xfrm>
          <a:prstGeom prst="line">
            <a:avLst/>
          </a:prstGeom>
          <a:noFill/>
          <a:ln w="25400" cap="flat">
            <a:solidFill>
              <a:srgbClr val="4A7EBB"/>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0730" name="Line 10"/>
          <p:cNvSpPr>
            <a:spLocks noChangeShapeType="1"/>
          </p:cNvSpPr>
          <p:nvPr/>
        </p:nvSpPr>
        <p:spPr bwMode="auto">
          <a:xfrm rot="10800000" flipH="1">
            <a:off x="5998518" y="1639994"/>
            <a:ext cx="1903698" cy="1842585"/>
          </a:xfrm>
          <a:prstGeom prst="line">
            <a:avLst/>
          </a:prstGeom>
          <a:noFill/>
          <a:ln w="25400" cap="flat">
            <a:solidFill>
              <a:srgbClr val="4A7EBB"/>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0731" name="Line 11"/>
          <p:cNvSpPr>
            <a:spLocks noChangeShapeType="1"/>
          </p:cNvSpPr>
          <p:nvPr/>
        </p:nvSpPr>
        <p:spPr bwMode="auto">
          <a:xfrm>
            <a:off x="5995170" y="3487601"/>
            <a:ext cx="1907884" cy="1274993"/>
          </a:xfrm>
          <a:prstGeom prst="line">
            <a:avLst/>
          </a:prstGeom>
          <a:noFill/>
          <a:ln w="25400" cap="flat">
            <a:solidFill>
              <a:srgbClr val="4A7EBB"/>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0732" name="Rectangle 12"/>
          <p:cNvSpPr>
            <a:spLocks/>
          </p:cNvSpPr>
          <p:nvPr/>
        </p:nvSpPr>
        <p:spPr bwMode="auto">
          <a:xfrm>
            <a:off x="1752451" y="3321844"/>
            <a:ext cx="1098352" cy="7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30480" bIns="0"/>
          <a:lstStyle>
            <a:lvl1pPr marL="57150">
              <a:defRPr sz="1200">
                <a:solidFill>
                  <a:schemeClr val="tx1"/>
                </a:solidFill>
                <a:latin typeface="Arial" charset="0"/>
              </a:defRPr>
            </a:lvl1pPr>
            <a:lvl2pPr>
              <a:defRPr sz="1200">
                <a:solidFill>
                  <a:schemeClr val="tx1"/>
                </a:solidFill>
                <a:latin typeface="Arial" charset="0"/>
              </a:defRPr>
            </a:lvl2pPr>
            <a:lvl3pPr>
              <a:defRPr sz="1200">
                <a:solidFill>
                  <a:schemeClr val="tx1"/>
                </a:solidFill>
                <a:latin typeface="Arial" charset="0"/>
              </a:defRPr>
            </a:lvl3pPr>
            <a:lvl4pPr>
              <a:defRPr sz="1200">
                <a:solidFill>
                  <a:schemeClr val="tx1"/>
                </a:solidFill>
                <a:latin typeface="Arial" charset="0"/>
              </a:defRPr>
            </a:lvl4pPr>
            <a:lvl5pPr>
              <a:defRPr sz="1200">
                <a:solidFill>
                  <a:schemeClr val="tx1"/>
                </a:solidFill>
                <a:latin typeface="Arial" charset="0"/>
              </a:defRPr>
            </a:lvl5pPr>
            <a:lvl6pPr fontAlgn="base">
              <a:spcBef>
                <a:spcPct val="0"/>
              </a:spcBef>
              <a:spcAft>
                <a:spcPct val="0"/>
              </a:spcAft>
              <a:defRPr sz="1200">
                <a:solidFill>
                  <a:schemeClr val="tx1"/>
                </a:solidFill>
                <a:latin typeface="Arial" charset="0"/>
              </a:defRPr>
            </a:lvl6pPr>
            <a:lvl7pPr fontAlgn="base">
              <a:spcBef>
                <a:spcPct val="0"/>
              </a:spcBef>
              <a:spcAft>
                <a:spcPct val="0"/>
              </a:spcAft>
              <a:defRPr sz="1200">
                <a:solidFill>
                  <a:schemeClr val="tx1"/>
                </a:solidFill>
                <a:latin typeface="Arial" charset="0"/>
              </a:defRPr>
            </a:lvl7pPr>
            <a:lvl8pPr fontAlgn="base">
              <a:spcBef>
                <a:spcPct val="0"/>
              </a:spcBef>
              <a:spcAft>
                <a:spcPct val="0"/>
              </a:spcAft>
              <a:defRPr sz="1200">
                <a:solidFill>
                  <a:schemeClr val="tx1"/>
                </a:solidFill>
                <a:latin typeface="Arial" charset="0"/>
              </a:defRPr>
            </a:lvl8pPr>
            <a:lvl9pPr fontAlgn="base">
              <a:spcBef>
                <a:spcPct val="0"/>
              </a:spcBef>
              <a:spcAft>
                <a:spcPct val="0"/>
              </a:spcAft>
              <a:defRPr sz="1200">
                <a:solidFill>
                  <a:schemeClr val="tx1"/>
                </a:solidFill>
                <a:latin typeface="Arial" charset="0"/>
              </a:defRPr>
            </a:lvl9pPr>
          </a:lstStyle>
          <a:p>
            <a:r>
              <a:rPr lang="en-US" altLang="en-US" sz="1582">
                <a:latin typeface="Calibri" charset="0"/>
                <a:ea typeface="Calibri" charset="0"/>
                <a:cs typeface="Calibri" charset="0"/>
                <a:sym typeface="Calibri" charset="0"/>
              </a:rPr>
              <a:t>Lack of background knowledge</a:t>
            </a:r>
          </a:p>
        </p:txBody>
      </p:sp>
      <p:sp>
        <p:nvSpPr>
          <p:cNvPr id="30733" name="Rectangle 13"/>
          <p:cNvSpPr>
            <a:spLocks/>
          </p:cNvSpPr>
          <p:nvPr/>
        </p:nvSpPr>
        <p:spPr bwMode="auto">
          <a:xfrm rot="-2700000">
            <a:off x="3685450" y="2421899"/>
            <a:ext cx="1694408"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30480" bIns="0"/>
          <a:lstStyle>
            <a:lvl1pPr marL="57150">
              <a:defRPr sz="1200">
                <a:solidFill>
                  <a:schemeClr val="tx1"/>
                </a:solidFill>
                <a:latin typeface="Arial" charset="0"/>
              </a:defRPr>
            </a:lvl1pPr>
            <a:lvl2pPr>
              <a:defRPr sz="1200">
                <a:solidFill>
                  <a:schemeClr val="tx1"/>
                </a:solidFill>
                <a:latin typeface="Arial" charset="0"/>
              </a:defRPr>
            </a:lvl2pPr>
            <a:lvl3pPr>
              <a:defRPr sz="1200">
                <a:solidFill>
                  <a:schemeClr val="tx1"/>
                </a:solidFill>
                <a:latin typeface="Arial" charset="0"/>
              </a:defRPr>
            </a:lvl3pPr>
            <a:lvl4pPr>
              <a:defRPr sz="1200">
                <a:solidFill>
                  <a:schemeClr val="tx1"/>
                </a:solidFill>
                <a:latin typeface="Arial" charset="0"/>
              </a:defRPr>
            </a:lvl4pPr>
            <a:lvl5pPr>
              <a:defRPr sz="1200">
                <a:solidFill>
                  <a:schemeClr val="tx1"/>
                </a:solidFill>
                <a:latin typeface="Arial" charset="0"/>
              </a:defRPr>
            </a:lvl5pPr>
            <a:lvl6pPr fontAlgn="base">
              <a:spcBef>
                <a:spcPct val="0"/>
              </a:spcBef>
              <a:spcAft>
                <a:spcPct val="0"/>
              </a:spcAft>
              <a:defRPr sz="1200">
                <a:solidFill>
                  <a:schemeClr val="tx1"/>
                </a:solidFill>
                <a:latin typeface="Arial" charset="0"/>
              </a:defRPr>
            </a:lvl6pPr>
            <a:lvl7pPr fontAlgn="base">
              <a:spcBef>
                <a:spcPct val="0"/>
              </a:spcBef>
              <a:spcAft>
                <a:spcPct val="0"/>
              </a:spcAft>
              <a:defRPr sz="1200">
                <a:solidFill>
                  <a:schemeClr val="tx1"/>
                </a:solidFill>
                <a:latin typeface="Arial" charset="0"/>
              </a:defRPr>
            </a:lvl7pPr>
            <a:lvl8pPr fontAlgn="base">
              <a:spcBef>
                <a:spcPct val="0"/>
              </a:spcBef>
              <a:spcAft>
                <a:spcPct val="0"/>
              </a:spcAft>
              <a:defRPr sz="1200">
                <a:solidFill>
                  <a:schemeClr val="tx1"/>
                </a:solidFill>
                <a:latin typeface="Arial" charset="0"/>
              </a:defRPr>
            </a:lvl8pPr>
            <a:lvl9pPr fontAlgn="base">
              <a:spcBef>
                <a:spcPct val="0"/>
              </a:spcBef>
              <a:spcAft>
                <a:spcPct val="0"/>
              </a:spcAft>
              <a:defRPr sz="1200">
                <a:solidFill>
                  <a:schemeClr val="tx1"/>
                </a:solidFill>
                <a:latin typeface="Arial" charset="0"/>
              </a:defRPr>
            </a:lvl9pPr>
          </a:lstStyle>
          <a:p>
            <a:r>
              <a:rPr lang="en-US" altLang="en-US" sz="1898" dirty="0">
                <a:latin typeface="Calibri" charset="0"/>
                <a:ea typeface="Calibri" charset="0"/>
                <a:cs typeface="Calibri" charset="0"/>
                <a:sym typeface="Calibri" charset="0"/>
              </a:rPr>
              <a:t>Lack of exposure</a:t>
            </a:r>
          </a:p>
        </p:txBody>
      </p:sp>
      <p:sp>
        <p:nvSpPr>
          <p:cNvPr id="30734" name="Rectangle 14"/>
          <p:cNvSpPr>
            <a:spLocks/>
          </p:cNvSpPr>
          <p:nvPr/>
        </p:nvSpPr>
        <p:spPr bwMode="auto">
          <a:xfrm rot="2039999">
            <a:off x="3944132" y="3896972"/>
            <a:ext cx="1982391" cy="3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30480" bIns="0"/>
          <a:lstStyle>
            <a:lvl1pPr marL="57150">
              <a:defRPr sz="1200">
                <a:solidFill>
                  <a:schemeClr val="tx1"/>
                </a:solidFill>
                <a:latin typeface="Arial" charset="0"/>
              </a:defRPr>
            </a:lvl1pPr>
            <a:lvl2pPr>
              <a:defRPr sz="1200">
                <a:solidFill>
                  <a:schemeClr val="tx1"/>
                </a:solidFill>
                <a:latin typeface="Arial" charset="0"/>
              </a:defRPr>
            </a:lvl2pPr>
            <a:lvl3pPr>
              <a:defRPr sz="1200">
                <a:solidFill>
                  <a:schemeClr val="tx1"/>
                </a:solidFill>
                <a:latin typeface="Arial" charset="0"/>
              </a:defRPr>
            </a:lvl3pPr>
            <a:lvl4pPr>
              <a:defRPr sz="1200">
                <a:solidFill>
                  <a:schemeClr val="tx1"/>
                </a:solidFill>
                <a:latin typeface="Arial" charset="0"/>
              </a:defRPr>
            </a:lvl4pPr>
            <a:lvl5pPr>
              <a:defRPr sz="1200">
                <a:solidFill>
                  <a:schemeClr val="tx1"/>
                </a:solidFill>
                <a:latin typeface="Arial" charset="0"/>
              </a:defRPr>
            </a:lvl5pPr>
            <a:lvl6pPr fontAlgn="base">
              <a:spcBef>
                <a:spcPct val="0"/>
              </a:spcBef>
              <a:spcAft>
                <a:spcPct val="0"/>
              </a:spcAft>
              <a:defRPr sz="1200">
                <a:solidFill>
                  <a:schemeClr val="tx1"/>
                </a:solidFill>
                <a:latin typeface="Arial" charset="0"/>
              </a:defRPr>
            </a:lvl6pPr>
            <a:lvl7pPr fontAlgn="base">
              <a:spcBef>
                <a:spcPct val="0"/>
              </a:spcBef>
              <a:spcAft>
                <a:spcPct val="0"/>
              </a:spcAft>
              <a:defRPr sz="1200">
                <a:solidFill>
                  <a:schemeClr val="tx1"/>
                </a:solidFill>
                <a:latin typeface="Arial" charset="0"/>
              </a:defRPr>
            </a:lvl7pPr>
            <a:lvl8pPr fontAlgn="base">
              <a:spcBef>
                <a:spcPct val="0"/>
              </a:spcBef>
              <a:spcAft>
                <a:spcPct val="0"/>
              </a:spcAft>
              <a:defRPr sz="1200">
                <a:solidFill>
                  <a:schemeClr val="tx1"/>
                </a:solidFill>
                <a:latin typeface="Arial" charset="0"/>
              </a:defRPr>
            </a:lvl8pPr>
            <a:lvl9pPr fontAlgn="base">
              <a:spcBef>
                <a:spcPct val="0"/>
              </a:spcBef>
              <a:spcAft>
                <a:spcPct val="0"/>
              </a:spcAft>
              <a:defRPr sz="1200">
                <a:solidFill>
                  <a:schemeClr val="tx1"/>
                </a:solidFill>
                <a:latin typeface="Arial" charset="0"/>
              </a:defRPr>
            </a:lvl9pPr>
          </a:lstStyle>
          <a:p>
            <a:r>
              <a:rPr lang="en-US" altLang="en-US" sz="1898">
                <a:latin typeface="Calibri" charset="0"/>
                <a:ea typeface="Calibri" charset="0"/>
                <a:cs typeface="Calibri" charset="0"/>
                <a:sym typeface="Calibri" charset="0"/>
              </a:rPr>
              <a:t>Poverty of family</a:t>
            </a:r>
          </a:p>
        </p:txBody>
      </p:sp>
      <p:sp>
        <p:nvSpPr>
          <p:cNvPr id="30735" name="Rectangle 15"/>
          <p:cNvSpPr>
            <a:spLocks/>
          </p:cNvSpPr>
          <p:nvPr/>
        </p:nvSpPr>
        <p:spPr bwMode="auto">
          <a:xfrm rot="-2580000">
            <a:off x="5561929" y="2208866"/>
            <a:ext cx="2998700"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30480" bIns="0"/>
          <a:lstStyle>
            <a:lvl1pPr marL="57150">
              <a:defRPr sz="1200">
                <a:solidFill>
                  <a:schemeClr val="tx1"/>
                </a:solidFill>
                <a:latin typeface="Arial" charset="0"/>
              </a:defRPr>
            </a:lvl1pPr>
            <a:lvl2pPr>
              <a:defRPr sz="1200">
                <a:solidFill>
                  <a:schemeClr val="tx1"/>
                </a:solidFill>
                <a:latin typeface="Arial" charset="0"/>
              </a:defRPr>
            </a:lvl2pPr>
            <a:lvl3pPr>
              <a:defRPr sz="1200">
                <a:solidFill>
                  <a:schemeClr val="tx1"/>
                </a:solidFill>
                <a:latin typeface="Arial" charset="0"/>
              </a:defRPr>
            </a:lvl3pPr>
            <a:lvl4pPr>
              <a:defRPr sz="1200">
                <a:solidFill>
                  <a:schemeClr val="tx1"/>
                </a:solidFill>
                <a:latin typeface="Arial" charset="0"/>
              </a:defRPr>
            </a:lvl4pPr>
            <a:lvl5pPr>
              <a:defRPr sz="1200">
                <a:solidFill>
                  <a:schemeClr val="tx1"/>
                </a:solidFill>
                <a:latin typeface="Arial" charset="0"/>
              </a:defRPr>
            </a:lvl5pPr>
            <a:lvl6pPr fontAlgn="base">
              <a:spcBef>
                <a:spcPct val="0"/>
              </a:spcBef>
              <a:spcAft>
                <a:spcPct val="0"/>
              </a:spcAft>
              <a:defRPr sz="1200">
                <a:solidFill>
                  <a:schemeClr val="tx1"/>
                </a:solidFill>
                <a:latin typeface="Arial" charset="0"/>
              </a:defRPr>
            </a:lvl6pPr>
            <a:lvl7pPr fontAlgn="base">
              <a:spcBef>
                <a:spcPct val="0"/>
              </a:spcBef>
              <a:spcAft>
                <a:spcPct val="0"/>
              </a:spcAft>
              <a:defRPr sz="1200">
                <a:solidFill>
                  <a:schemeClr val="tx1"/>
                </a:solidFill>
                <a:latin typeface="Arial" charset="0"/>
              </a:defRPr>
            </a:lvl7pPr>
            <a:lvl8pPr fontAlgn="base">
              <a:spcBef>
                <a:spcPct val="0"/>
              </a:spcBef>
              <a:spcAft>
                <a:spcPct val="0"/>
              </a:spcAft>
              <a:defRPr sz="1200">
                <a:solidFill>
                  <a:schemeClr val="tx1"/>
                </a:solidFill>
                <a:latin typeface="Arial" charset="0"/>
              </a:defRPr>
            </a:lvl8pPr>
            <a:lvl9pPr fontAlgn="base">
              <a:spcBef>
                <a:spcPct val="0"/>
              </a:spcBef>
              <a:spcAft>
                <a:spcPct val="0"/>
              </a:spcAft>
              <a:defRPr sz="1200">
                <a:solidFill>
                  <a:schemeClr val="tx1"/>
                </a:solidFill>
                <a:latin typeface="Arial" charset="0"/>
              </a:defRPr>
            </a:lvl9pPr>
          </a:lstStyle>
          <a:p>
            <a:r>
              <a:rPr lang="en-US" altLang="en-US" sz="1898" dirty="0">
                <a:latin typeface="Calibri" charset="0"/>
                <a:ea typeface="Calibri" charset="0"/>
                <a:cs typeface="Calibri" charset="0"/>
                <a:sym typeface="Calibri" charset="0"/>
              </a:rPr>
              <a:t>Little </a:t>
            </a:r>
            <a:r>
              <a:rPr lang="en-US" altLang="en-US" sz="1898">
                <a:latin typeface="Calibri" charset="0"/>
                <a:ea typeface="Calibri" charset="0"/>
                <a:cs typeface="Calibri" charset="0"/>
                <a:sym typeface="Calibri" charset="0"/>
              </a:rPr>
              <a:t>experience out of class</a:t>
            </a:r>
            <a:endParaRPr lang="en-US" altLang="en-US" sz="1898" dirty="0">
              <a:latin typeface="Calibri" charset="0"/>
              <a:ea typeface="Calibri" charset="0"/>
              <a:cs typeface="Calibri" charset="0"/>
              <a:sym typeface="Calibri" charset="0"/>
            </a:endParaRPr>
          </a:p>
        </p:txBody>
      </p:sp>
      <p:sp>
        <p:nvSpPr>
          <p:cNvPr id="30736" name="Rectangle 16"/>
          <p:cNvSpPr>
            <a:spLocks/>
          </p:cNvSpPr>
          <p:nvPr/>
        </p:nvSpPr>
        <p:spPr bwMode="auto">
          <a:xfrm rot="-2820000">
            <a:off x="4677482" y="2169077"/>
            <a:ext cx="2350740"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30480" bIns="0"/>
          <a:lstStyle>
            <a:lvl1pPr marL="57150">
              <a:defRPr sz="1200">
                <a:solidFill>
                  <a:schemeClr val="tx1"/>
                </a:solidFill>
                <a:latin typeface="Arial" charset="0"/>
              </a:defRPr>
            </a:lvl1pPr>
            <a:lvl2pPr>
              <a:defRPr sz="1200">
                <a:solidFill>
                  <a:schemeClr val="tx1"/>
                </a:solidFill>
                <a:latin typeface="Arial" charset="0"/>
              </a:defRPr>
            </a:lvl2pPr>
            <a:lvl3pPr>
              <a:defRPr sz="1200">
                <a:solidFill>
                  <a:schemeClr val="tx1"/>
                </a:solidFill>
                <a:latin typeface="Arial" charset="0"/>
              </a:defRPr>
            </a:lvl3pPr>
            <a:lvl4pPr>
              <a:defRPr sz="1200">
                <a:solidFill>
                  <a:schemeClr val="tx1"/>
                </a:solidFill>
                <a:latin typeface="Arial" charset="0"/>
              </a:defRPr>
            </a:lvl4pPr>
            <a:lvl5pPr>
              <a:defRPr sz="1200">
                <a:solidFill>
                  <a:schemeClr val="tx1"/>
                </a:solidFill>
                <a:latin typeface="Arial" charset="0"/>
              </a:defRPr>
            </a:lvl5pPr>
            <a:lvl6pPr fontAlgn="base">
              <a:spcBef>
                <a:spcPct val="0"/>
              </a:spcBef>
              <a:spcAft>
                <a:spcPct val="0"/>
              </a:spcAft>
              <a:defRPr sz="1200">
                <a:solidFill>
                  <a:schemeClr val="tx1"/>
                </a:solidFill>
                <a:latin typeface="Arial" charset="0"/>
              </a:defRPr>
            </a:lvl6pPr>
            <a:lvl7pPr fontAlgn="base">
              <a:spcBef>
                <a:spcPct val="0"/>
              </a:spcBef>
              <a:spcAft>
                <a:spcPct val="0"/>
              </a:spcAft>
              <a:defRPr sz="1200">
                <a:solidFill>
                  <a:schemeClr val="tx1"/>
                </a:solidFill>
                <a:latin typeface="Arial" charset="0"/>
              </a:defRPr>
            </a:lvl7pPr>
            <a:lvl8pPr fontAlgn="base">
              <a:spcBef>
                <a:spcPct val="0"/>
              </a:spcBef>
              <a:spcAft>
                <a:spcPct val="0"/>
              </a:spcAft>
              <a:defRPr sz="1200">
                <a:solidFill>
                  <a:schemeClr val="tx1"/>
                </a:solidFill>
                <a:latin typeface="Arial" charset="0"/>
              </a:defRPr>
            </a:lvl8pPr>
            <a:lvl9pPr fontAlgn="base">
              <a:spcBef>
                <a:spcPct val="0"/>
              </a:spcBef>
              <a:spcAft>
                <a:spcPct val="0"/>
              </a:spcAft>
              <a:defRPr sz="1200">
                <a:solidFill>
                  <a:schemeClr val="tx1"/>
                </a:solidFill>
                <a:latin typeface="Arial" charset="0"/>
              </a:defRPr>
            </a:lvl9pPr>
          </a:lstStyle>
          <a:p>
            <a:r>
              <a:rPr lang="en-US" altLang="en-US" sz="1898" dirty="0">
                <a:latin typeface="Calibri" charset="0"/>
                <a:ea typeface="Calibri" charset="0"/>
                <a:cs typeface="Calibri" charset="0"/>
                <a:sym typeface="Calibri" charset="0"/>
              </a:rPr>
              <a:t>Hasn’t read the right books</a:t>
            </a:r>
          </a:p>
        </p:txBody>
      </p:sp>
      <p:sp>
        <p:nvSpPr>
          <p:cNvPr id="30737" name="Rectangle 17"/>
          <p:cNvSpPr>
            <a:spLocks/>
          </p:cNvSpPr>
          <p:nvPr/>
        </p:nvSpPr>
        <p:spPr bwMode="auto">
          <a:xfrm rot="1920000">
            <a:off x="4991416" y="3838370"/>
            <a:ext cx="2009180" cy="3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30480" bIns="0"/>
          <a:lstStyle>
            <a:lvl1pPr marL="57150">
              <a:defRPr sz="1200">
                <a:solidFill>
                  <a:schemeClr val="tx1"/>
                </a:solidFill>
                <a:latin typeface="Arial" charset="0"/>
              </a:defRPr>
            </a:lvl1pPr>
            <a:lvl2pPr>
              <a:defRPr sz="1200">
                <a:solidFill>
                  <a:schemeClr val="tx1"/>
                </a:solidFill>
                <a:latin typeface="Arial" charset="0"/>
              </a:defRPr>
            </a:lvl2pPr>
            <a:lvl3pPr>
              <a:defRPr sz="1200">
                <a:solidFill>
                  <a:schemeClr val="tx1"/>
                </a:solidFill>
                <a:latin typeface="Arial" charset="0"/>
              </a:defRPr>
            </a:lvl3pPr>
            <a:lvl4pPr>
              <a:defRPr sz="1200">
                <a:solidFill>
                  <a:schemeClr val="tx1"/>
                </a:solidFill>
                <a:latin typeface="Arial" charset="0"/>
              </a:defRPr>
            </a:lvl4pPr>
            <a:lvl5pPr>
              <a:defRPr sz="1200">
                <a:solidFill>
                  <a:schemeClr val="tx1"/>
                </a:solidFill>
                <a:latin typeface="Arial" charset="0"/>
              </a:defRPr>
            </a:lvl5pPr>
            <a:lvl6pPr fontAlgn="base">
              <a:spcBef>
                <a:spcPct val="0"/>
              </a:spcBef>
              <a:spcAft>
                <a:spcPct val="0"/>
              </a:spcAft>
              <a:defRPr sz="1200">
                <a:solidFill>
                  <a:schemeClr val="tx1"/>
                </a:solidFill>
                <a:latin typeface="Arial" charset="0"/>
              </a:defRPr>
            </a:lvl6pPr>
            <a:lvl7pPr fontAlgn="base">
              <a:spcBef>
                <a:spcPct val="0"/>
              </a:spcBef>
              <a:spcAft>
                <a:spcPct val="0"/>
              </a:spcAft>
              <a:defRPr sz="1200">
                <a:solidFill>
                  <a:schemeClr val="tx1"/>
                </a:solidFill>
                <a:latin typeface="Arial" charset="0"/>
              </a:defRPr>
            </a:lvl7pPr>
            <a:lvl8pPr fontAlgn="base">
              <a:spcBef>
                <a:spcPct val="0"/>
              </a:spcBef>
              <a:spcAft>
                <a:spcPct val="0"/>
              </a:spcAft>
              <a:defRPr sz="1200">
                <a:solidFill>
                  <a:schemeClr val="tx1"/>
                </a:solidFill>
                <a:latin typeface="Arial" charset="0"/>
              </a:defRPr>
            </a:lvl8pPr>
            <a:lvl9pPr fontAlgn="base">
              <a:spcBef>
                <a:spcPct val="0"/>
              </a:spcBef>
              <a:spcAft>
                <a:spcPct val="0"/>
              </a:spcAft>
              <a:defRPr sz="1200">
                <a:solidFill>
                  <a:schemeClr val="tx1"/>
                </a:solidFill>
                <a:latin typeface="Arial" charset="0"/>
              </a:defRPr>
            </a:lvl9pPr>
          </a:lstStyle>
          <a:p>
            <a:r>
              <a:rPr lang="en-US" altLang="en-US" sz="1898">
                <a:latin typeface="Calibri" charset="0"/>
                <a:ea typeface="Calibri" charset="0"/>
                <a:cs typeface="Calibri" charset="0"/>
                <a:sym typeface="Calibri" charset="0"/>
              </a:rPr>
              <a:t>Lack of vocabulary</a:t>
            </a:r>
          </a:p>
        </p:txBody>
      </p:sp>
      <p:sp>
        <p:nvSpPr>
          <p:cNvPr id="30738" name="Line 18"/>
          <p:cNvSpPr>
            <a:spLocks noChangeShapeType="1"/>
          </p:cNvSpPr>
          <p:nvPr/>
        </p:nvSpPr>
        <p:spPr bwMode="auto">
          <a:xfrm>
            <a:off x="4093147" y="3521676"/>
            <a:ext cx="1362056" cy="926734"/>
          </a:xfrm>
          <a:prstGeom prst="line">
            <a:avLst/>
          </a:prstGeom>
          <a:noFill/>
          <a:ln w="50800" cap="flat">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0739" name="Line 19"/>
          <p:cNvSpPr>
            <a:spLocks noChangeShapeType="1"/>
          </p:cNvSpPr>
          <p:nvPr/>
        </p:nvSpPr>
        <p:spPr bwMode="auto">
          <a:xfrm rot="10800000" flipH="1">
            <a:off x="5931340" y="1411346"/>
            <a:ext cx="2044457" cy="1959641"/>
          </a:xfrm>
          <a:prstGeom prst="line">
            <a:avLst/>
          </a:prstGeom>
          <a:noFill/>
          <a:ln w="50800" cap="flat">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0740" name="Rectangle 20"/>
          <p:cNvSpPr>
            <a:spLocks/>
          </p:cNvSpPr>
          <p:nvPr/>
        </p:nvSpPr>
        <p:spPr bwMode="auto">
          <a:xfrm rot="1920000">
            <a:off x="5981774" y="3937992"/>
            <a:ext cx="2411016"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30480" bIns="0"/>
          <a:lstStyle>
            <a:lvl1pPr marL="57150">
              <a:defRPr sz="1200">
                <a:solidFill>
                  <a:schemeClr val="tx1"/>
                </a:solidFill>
                <a:latin typeface="Arial" charset="0"/>
              </a:defRPr>
            </a:lvl1pPr>
            <a:lvl2pPr>
              <a:defRPr sz="1200">
                <a:solidFill>
                  <a:schemeClr val="tx1"/>
                </a:solidFill>
                <a:latin typeface="Arial" charset="0"/>
              </a:defRPr>
            </a:lvl2pPr>
            <a:lvl3pPr>
              <a:defRPr sz="1200">
                <a:solidFill>
                  <a:schemeClr val="tx1"/>
                </a:solidFill>
                <a:latin typeface="Arial" charset="0"/>
              </a:defRPr>
            </a:lvl3pPr>
            <a:lvl4pPr>
              <a:defRPr sz="1200">
                <a:solidFill>
                  <a:schemeClr val="tx1"/>
                </a:solidFill>
                <a:latin typeface="Arial" charset="0"/>
              </a:defRPr>
            </a:lvl4pPr>
            <a:lvl5pPr>
              <a:defRPr sz="1200">
                <a:solidFill>
                  <a:schemeClr val="tx1"/>
                </a:solidFill>
                <a:latin typeface="Arial" charset="0"/>
              </a:defRPr>
            </a:lvl5pPr>
            <a:lvl6pPr fontAlgn="base">
              <a:spcBef>
                <a:spcPct val="0"/>
              </a:spcBef>
              <a:spcAft>
                <a:spcPct val="0"/>
              </a:spcAft>
              <a:defRPr sz="1200">
                <a:solidFill>
                  <a:schemeClr val="tx1"/>
                </a:solidFill>
                <a:latin typeface="Arial" charset="0"/>
              </a:defRPr>
            </a:lvl6pPr>
            <a:lvl7pPr fontAlgn="base">
              <a:spcBef>
                <a:spcPct val="0"/>
              </a:spcBef>
              <a:spcAft>
                <a:spcPct val="0"/>
              </a:spcAft>
              <a:defRPr sz="1200">
                <a:solidFill>
                  <a:schemeClr val="tx1"/>
                </a:solidFill>
                <a:latin typeface="Arial" charset="0"/>
              </a:defRPr>
            </a:lvl7pPr>
            <a:lvl8pPr fontAlgn="base">
              <a:spcBef>
                <a:spcPct val="0"/>
              </a:spcBef>
              <a:spcAft>
                <a:spcPct val="0"/>
              </a:spcAft>
              <a:defRPr sz="1200">
                <a:solidFill>
                  <a:schemeClr val="tx1"/>
                </a:solidFill>
                <a:latin typeface="Arial" charset="0"/>
              </a:defRPr>
            </a:lvl8pPr>
            <a:lvl9pPr fontAlgn="base">
              <a:spcBef>
                <a:spcPct val="0"/>
              </a:spcBef>
              <a:spcAft>
                <a:spcPct val="0"/>
              </a:spcAft>
              <a:defRPr sz="1200">
                <a:solidFill>
                  <a:schemeClr val="tx1"/>
                </a:solidFill>
                <a:latin typeface="Arial" charset="0"/>
              </a:defRPr>
            </a:lvl9pPr>
          </a:lstStyle>
          <a:p>
            <a:r>
              <a:rPr lang="en-US" altLang="en-US" sz="1898" dirty="0">
                <a:latin typeface="Calibri" charset="0"/>
                <a:ea typeface="Calibri" charset="0"/>
                <a:cs typeface="Calibri" charset="0"/>
                <a:sym typeface="Calibri" charset="0"/>
              </a:rPr>
              <a:t>Parents lack knowledge</a:t>
            </a:r>
          </a:p>
        </p:txBody>
      </p:sp>
      <p:sp>
        <p:nvSpPr>
          <p:cNvPr id="30741" name="Rectangle 21"/>
          <p:cNvSpPr>
            <a:spLocks/>
          </p:cNvSpPr>
          <p:nvPr/>
        </p:nvSpPr>
        <p:spPr bwMode="auto">
          <a:xfrm>
            <a:off x="1540664" y="4447651"/>
            <a:ext cx="4949279" cy="139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30480" bIns="0"/>
          <a:lstStyle>
            <a:lvl1pPr marL="57150">
              <a:defRPr sz="1200">
                <a:solidFill>
                  <a:schemeClr val="tx1"/>
                </a:solidFill>
                <a:latin typeface="Arial" charset="0"/>
              </a:defRPr>
            </a:lvl1pPr>
            <a:lvl2pPr>
              <a:defRPr sz="1200">
                <a:solidFill>
                  <a:schemeClr val="tx1"/>
                </a:solidFill>
                <a:latin typeface="Arial" charset="0"/>
              </a:defRPr>
            </a:lvl2pPr>
            <a:lvl3pPr>
              <a:defRPr sz="1200">
                <a:solidFill>
                  <a:schemeClr val="tx1"/>
                </a:solidFill>
                <a:latin typeface="Arial" charset="0"/>
              </a:defRPr>
            </a:lvl3pPr>
            <a:lvl4pPr>
              <a:defRPr sz="1200">
                <a:solidFill>
                  <a:schemeClr val="tx1"/>
                </a:solidFill>
                <a:latin typeface="Arial" charset="0"/>
              </a:defRPr>
            </a:lvl4pPr>
            <a:lvl5pPr>
              <a:defRPr sz="1200">
                <a:solidFill>
                  <a:schemeClr val="tx1"/>
                </a:solidFill>
                <a:latin typeface="Arial" charset="0"/>
              </a:defRPr>
            </a:lvl5pPr>
            <a:lvl6pPr fontAlgn="base">
              <a:spcBef>
                <a:spcPct val="0"/>
              </a:spcBef>
              <a:spcAft>
                <a:spcPct val="0"/>
              </a:spcAft>
              <a:defRPr sz="1200">
                <a:solidFill>
                  <a:schemeClr val="tx1"/>
                </a:solidFill>
                <a:latin typeface="Arial" charset="0"/>
              </a:defRPr>
            </a:lvl6pPr>
            <a:lvl7pPr fontAlgn="base">
              <a:spcBef>
                <a:spcPct val="0"/>
              </a:spcBef>
              <a:spcAft>
                <a:spcPct val="0"/>
              </a:spcAft>
              <a:defRPr sz="1200">
                <a:solidFill>
                  <a:schemeClr val="tx1"/>
                </a:solidFill>
                <a:latin typeface="Arial" charset="0"/>
              </a:defRPr>
            </a:lvl7pPr>
            <a:lvl8pPr fontAlgn="base">
              <a:spcBef>
                <a:spcPct val="0"/>
              </a:spcBef>
              <a:spcAft>
                <a:spcPct val="0"/>
              </a:spcAft>
              <a:defRPr sz="1200">
                <a:solidFill>
                  <a:schemeClr val="tx1"/>
                </a:solidFill>
                <a:latin typeface="Arial" charset="0"/>
              </a:defRPr>
            </a:lvl8pPr>
            <a:lvl9pPr fontAlgn="base">
              <a:spcBef>
                <a:spcPct val="0"/>
              </a:spcBef>
              <a:spcAft>
                <a:spcPct val="0"/>
              </a:spcAft>
              <a:defRPr sz="1200">
                <a:solidFill>
                  <a:schemeClr val="tx1"/>
                </a:solidFill>
                <a:latin typeface="Arial" charset="0"/>
              </a:defRPr>
            </a:lvl9pPr>
          </a:lstStyle>
          <a:p>
            <a:r>
              <a:rPr lang="en-US" altLang="en-US" sz="1477" b="1" dirty="0">
                <a:latin typeface="Calibri" charset="0"/>
                <a:ea typeface="Calibri" charset="0"/>
                <a:cs typeface="Calibri" charset="0"/>
                <a:sym typeface="Calibri" charset="0"/>
              </a:rPr>
              <a:t>Next Steps</a:t>
            </a:r>
          </a:p>
          <a:p>
            <a:r>
              <a:rPr lang="en-US" altLang="en-US" sz="1477" dirty="0">
                <a:latin typeface="Calibri" charset="0"/>
                <a:ea typeface="Calibri" charset="0"/>
                <a:cs typeface="Calibri" charset="0"/>
                <a:sym typeface="Calibri" charset="0"/>
              </a:rPr>
              <a:t>Incorporate the right books in guided reading lessons.</a:t>
            </a:r>
          </a:p>
          <a:p>
            <a:r>
              <a:rPr lang="en-US" altLang="en-US" sz="1477" dirty="0">
                <a:latin typeface="Calibri" charset="0"/>
                <a:ea typeface="Calibri" charset="0"/>
                <a:cs typeface="Calibri" charset="0"/>
                <a:sym typeface="Calibri" charset="0"/>
              </a:rPr>
              <a:t>Video background knowledge project.</a:t>
            </a:r>
          </a:p>
          <a:p>
            <a:r>
              <a:rPr lang="en-US" altLang="en-US" sz="1477" dirty="0">
                <a:latin typeface="Calibri" charset="0"/>
                <a:ea typeface="Calibri" charset="0"/>
                <a:cs typeface="Calibri" charset="0"/>
                <a:sym typeface="Calibri" charset="0"/>
              </a:rPr>
              <a:t>Consciously develop vocabulary through reading, vocabulary lessons, and field trips.</a:t>
            </a:r>
          </a:p>
        </p:txBody>
      </p:sp>
      <p:sp>
        <p:nvSpPr>
          <p:cNvPr id="30" name="Line 22"/>
          <p:cNvSpPr>
            <a:spLocks noChangeShapeType="1"/>
          </p:cNvSpPr>
          <p:nvPr/>
        </p:nvSpPr>
        <p:spPr bwMode="auto">
          <a:xfrm>
            <a:off x="6323076" y="3534292"/>
            <a:ext cx="1963328" cy="1241675"/>
          </a:xfrm>
          <a:prstGeom prst="line">
            <a:avLst/>
          </a:prstGeom>
          <a:noFill/>
          <a:ln w="50800" cap="flat">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Tree>
    <p:extLst>
      <p:ext uri="{BB962C8B-B14F-4D97-AF65-F5344CB8AC3E}">
        <p14:creationId xmlns:p14="http://schemas.microsoft.com/office/powerpoint/2010/main" val="548318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8" grpId="0" animBg="1"/>
      <p:bldP spid="30739" grpId="0" animBg="1"/>
      <p:bldP spid="30741" grpId="0"/>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Grp="1" noChangeArrowheads="1"/>
          </p:cNvSpPr>
          <p:nvPr>
            <p:ph idx="1"/>
          </p:nvPr>
        </p:nvSpPr>
        <p:spPr>
          <a:xfrm>
            <a:off x="1484561" y="1326059"/>
            <a:ext cx="6174879" cy="4333131"/>
          </a:xfrm>
          <a:ln/>
        </p:spPr>
        <p:txBody>
          <a:bodyPr vert="horz" lIns="68580" tIns="34290" rIns="60960" bIns="34290" rtlCol="0">
            <a:normAutofit/>
          </a:bodyPr>
          <a:lstStyle/>
          <a:p>
            <a:pPr marL="286298" indent="-256999">
              <a:lnSpc>
                <a:spcPct val="80000"/>
              </a:lnSpc>
              <a:buNone/>
            </a:pPr>
            <a:endParaRPr lang="en-US" altLang="en-US" sz="2637"/>
          </a:p>
          <a:p>
            <a:pPr marL="286298" indent="-256999" algn="ctr">
              <a:lnSpc>
                <a:spcPct val="80000"/>
              </a:lnSpc>
              <a:buNone/>
            </a:pPr>
            <a:r>
              <a:rPr lang="en-US" altLang="en-US" sz="2637">
                <a:ea typeface="Calibri" charset="0"/>
                <a:cs typeface="Calibri" charset="0"/>
              </a:rPr>
              <a:t>“The research is unequivocal:  When schools build collaborative cultures, commit to all students’ learning, and use data systematically through ongoing inquiry into improving instruction, they improve results for students”  </a:t>
            </a:r>
            <a:endParaRPr lang="en-US" altLang="en-US" sz="2637"/>
          </a:p>
          <a:p>
            <a:pPr marL="286298" indent="-256999">
              <a:lnSpc>
                <a:spcPct val="80000"/>
              </a:lnSpc>
              <a:buNone/>
            </a:pPr>
            <a:endParaRPr lang="en-US" altLang="en-US" sz="2637"/>
          </a:p>
          <a:p>
            <a:pPr marL="286298" indent="-256999">
              <a:lnSpc>
                <a:spcPct val="80000"/>
              </a:lnSpc>
              <a:buNone/>
            </a:pPr>
            <a:endParaRPr lang="en-US" altLang="en-US" sz="2637"/>
          </a:p>
          <a:p>
            <a:pPr marL="286298" indent="-256999">
              <a:lnSpc>
                <a:spcPct val="80000"/>
              </a:lnSpc>
              <a:buNone/>
            </a:pPr>
            <a:r>
              <a:rPr lang="en-US" altLang="en-US" sz="1477">
                <a:ea typeface="Calibri" charset="0"/>
                <a:cs typeface="Calibri" charset="0"/>
              </a:rPr>
              <a:t>Nancy Love (2009), citing research from:</a:t>
            </a:r>
            <a:endParaRPr lang="en-US" altLang="en-US" sz="1477"/>
          </a:p>
          <a:p>
            <a:pPr marL="286298" indent="-256999">
              <a:lnSpc>
                <a:spcPct val="80000"/>
              </a:lnSpc>
              <a:buNone/>
            </a:pPr>
            <a:r>
              <a:rPr lang="en-US" altLang="en-US" sz="1477"/>
              <a:t>	</a:t>
            </a:r>
            <a:r>
              <a:rPr lang="en-US" altLang="en-US" sz="1477">
                <a:ea typeface="Calibri" charset="0"/>
                <a:cs typeface="Calibri" charset="0"/>
              </a:rPr>
              <a:t>Elmore, 2003; Loucks-Horsley, Love, Stiles, Mundry, &amp; Hewson, 2003; Louis, Kruse, &amp; Marks, 1996; Love, 2004; McLaughlin &amp; Talbert, 2001; National Staff Development Council, 2001.</a:t>
            </a:r>
            <a:endParaRPr lang="en-US" altLang="en-US" sz="1477"/>
          </a:p>
        </p:txBody>
      </p:sp>
    </p:spTree>
    <p:extLst>
      <p:ext uri="{BB962C8B-B14F-4D97-AF65-F5344CB8AC3E}">
        <p14:creationId xmlns:p14="http://schemas.microsoft.com/office/powerpoint/2010/main" val="1707382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360" y="4554874"/>
            <a:ext cx="7886700" cy="994172"/>
          </a:xfrm>
        </p:spPr>
        <p:txBody>
          <a:bodyPr>
            <a:normAutofit/>
          </a:bodyPr>
          <a:lstStyle/>
          <a:p>
            <a:pPr algn="ctr"/>
            <a:r>
              <a:rPr lang="en-US" sz="2700" dirty="0">
                <a:latin typeface="+mn-lt"/>
              </a:rPr>
              <a:t>We can plan strategies we can use to ensure all our students have access to high quality mathematics.</a:t>
            </a:r>
          </a:p>
        </p:txBody>
      </p:sp>
      <p:sp>
        <p:nvSpPr>
          <p:cNvPr id="3" name="Content Placeholder 2"/>
          <p:cNvSpPr>
            <a:spLocks noGrp="1"/>
          </p:cNvSpPr>
          <p:nvPr>
            <p:ph idx="1"/>
          </p:nvPr>
        </p:nvSpPr>
        <p:spPr>
          <a:xfrm>
            <a:off x="4108927" y="1592111"/>
            <a:ext cx="4294133" cy="1823299"/>
          </a:xfrm>
        </p:spPr>
        <p:txBody>
          <a:bodyPr>
            <a:normAutofit/>
          </a:bodyPr>
          <a:lstStyle/>
          <a:p>
            <a:pPr marL="0" indent="0" algn="ctr">
              <a:buNone/>
            </a:pPr>
            <a:r>
              <a:rPr lang="en-US" sz="3000" dirty="0"/>
              <a:t>How can we make math education in our school more equitable?</a:t>
            </a:r>
          </a:p>
        </p:txBody>
      </p:sp>
      <p:pic>
        <p:nvPicPr>
          <p:cNvPr id="4" name="Picture 3"/>
          <p:cNvPicPr>
            <a:picLocks noChangeAspect="1"/>
          </p:cNvPicPr>
          <p:nvPr/>
        </p:nvPicPr>
        <p:blipFill>
          <a:blip r:embed="rId3"/>
          <a:stretch>
            <a:fillRect/>
          </a:stretch>
        </p:blipFill>
        <p:spPr>
          <a:xfrm>
            <a:off x="0" y="857251"/>
            <a:ext cx="3800696" cy="3293021"/>
          </a:xfrm>
          <a:prstGeom prst="rect">
            <a:avLst/>
          </a:prstGeom>
        </p:spPr>
      </p:pic>
    </p:spTree>
    <p:extLst>
      <p:ext uri="{BB962C8B-B14F-4D97-AF65-F5344CB8AC3E}">
        <p14:creationId xmlns:p14="http://schemas.microsoft.com/office/powerpoint/2010/main" val="9802776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2901</TotalTime>
  <Words>908</Words>
  <Application>Microsoft Macintosh PowerPoint</Application>
  <PresentationFormat>On-screen Show (4:3)</PresentationFormat>
  <Paragraphs>108</Paragraphs>
  <Slides>15</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Calibri</vt:lpstr>
      <vt:lpstr>Calibri Light</vt:lpstr>
      <vt:lpstr>Helvetica</vt:lpstr>
      <vt:lpstr>Helvetica Neue</vt:lpstr>
      <vt:lpstr>ＭＳ Ｐゴシック</vt:lpstr>
      <vt:lpstr>Arial</vt:lpstr>
      <vt:lpstr>Office Theme</vt:lpstr>
      <vt:lpstr>Welcome to the Middle School Math Partnership Friday,  June 24th, 2016</vt:lpstr>
      <vt:lpstr>PowerPoint Presentation</vt:lpstr>
      <vt:lpstr>PowerPoint Presentation</vt:lpstr>
      <vt:lpstr>M2P Goals</vt:lpstr>
      <vt:lpstr>Deepen conceptual understanding of equivalent expressions and equations through rich tasks focused on sense-making.  Deepen understanding of an effective math lesson as a framework to organize elements of student-centered math instruction.</vt:lpstr>
      <vt:lpstr>PowerPoint Presentation</vt:lpstr>
      <vt:lpstr>Graham Road Elementary School uses a “fish head”</vt:lpstr>
      <vt:lpstr>PowerPoint Presentation</vt:lpstr>
      <vt:lpstr>We can plan strategies we can use to ensure all our students have access to high quality mathematics.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Shannon Warren</dc:creator>
  <cp:lastModifiedBy>Shannon Warren</cp:lastModifiedBy>
  <cp:revision>23</cp:revision>
  <dcterms:created xsi:type="dcterms:W3CDTF">2016-06-23T15:35:52Z</dcterms:created>
  <dcterms:modified xsi:type="dcterms:W3CDTF">2017-03-31T13:46:55Z</dcterms:modified>
</cp:coreProperties>
</file>